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72" r:id="rId11"/>
    <p:sldId id="273" r:id="rId12"/>
    <p:sldId id="266" r:id="rId13"/>
    <p:sldId id="267" r:id="rId14"/>
    <p:sldId id="268" r:id="rId15"/>
    <p:sldId id="269" r:id="rId16"/>
    <p:sldId id="270" r:id="rId17"/>
    <p:sldId id="271" r:id="rId18"/>
  </p:sldIdLst>
  <p:sldSz cx="9144000" cy="5143500" type="screen16x9"/>
  <p:notesSz cx="6858000" cy="9144000"/>
  <p:embeddedFontLs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elle McMullin" initials="" lastIdx="2" clrIdx="0"/>
  <p:cmAuthor id="1" name="Bradley Dilg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694" autoAdjust="0"/>
  </p:normalViewPr>
  <p:slideViewPr>
    <p:cSldViewPr snapToGrid="0">
      <p:cViewPr varScale="1">
        <p:scale>
          <a:sx n="76" d="100"/>
          <a:sy n="76" d="100"/>
        </p:scale>
        <p:origin x="1347" y="4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ton Weech" userId="71b2923d3ab99401" providerId="LiveId" clId="{AACF4361-2C4D-45B4-BBEC-D9318961FCF6}"/>
    <pc:docChg chg="undo custSel modSld">
      <pc:chgData name="Shelton Weech" userId="71b2923d3ab99401" providerId="LiveId" clId="{AACF4361-2C4D-45B4-BBEC-D9318961FCF6}" dt="2024-10-18T19:00:00.788" v="1241" actId="20577"/>
      <pc:docMkLst>
        <pc:docMk/>
      </pc:docMkLst>
      <pc:sldChg chg="addSp modSp mod">
        <pc:chgData name="Shelton Weech" userId="71b2923d3ab99401" providerId="LiveId" clId="{AACF4361-2C4D-45B4-BBEC-D9318961FCF6}" dt="2024-10-18T18:45:21.006" v="18" actId="1076"/>
        <pc:sldMkLst>
          <pc:docMk/>
          <pc:sldMk cId="0" sldId="256"/>
        </pc:sldMkLst>
        <pc:spChg chg="mod">
          <ac:chgData name="Shelton Weech" userId="71b2923d3ab99401" providerId="LiveId" clId="{AACF4361-2C4D-45B4-BBEC-D9318961FCF6}" dt="2024-10-18T18:45:05.256" v="11" actId="1076"/>
          <ac:spMkLst>
            <pc:docMk/>
            <pc:sldMk cId="0" sldId="256"/>
            <ac:spMk id="54" creationId="{00000000-0000-0000-0000-000000000000}"/>
          </ac:spMkLst>
        </pc:spChg>
        <pc:spChg chg="mod">
          <ac:chgData name="Shelton Weech" userId="71b2923d3ab99401" providerId="LiveId" clId="{AACF4361-2C4D-45B4-BBEC-D9318961FCF6}" dt="2024-10-18T18:45:01.124" v="9" actId="1076"/>
          <ac:spMkLst>
            <pc:docMk/>
            <pc:sldMk cId="0" sldId="256"/>
            <ac:spMk id="55" creationId="{00000000-0000-0000-0000-000000000000}"/>
          </ac:spMkLst>
        </pc:spChg>
        <pc:spChg chg="mod">
          <ac:chgData name="Shelton Weech" userId="71b2923d3ab99401" providerId="LiveId" clId="{AACF4361-2C4D-45B4-BBEC-D9318961FCF6}" dt="2024-10-18T18:45:07.835" v="13" actId="27636"/>
          <ac:spMkLst>
            <pc:docMk/>
            <pc:sldMk cId="0" sldId="256"/>
            <ac:spMk id="56" creationId="{00000000-0000-0000-0000-000000000000}"/>
          </ac:spMkLst>
        </pc:spChg>
        <pc:spChg chg="mod">
          <ac:chgData name="Shelton Weech" userId="71b2923d3ab99401" providerId="LiveId" clId="{AACF4361-2C4D-45B4-BBEC-D9318961FCF6}" dt="2024-10-18T18:45:12.642" v="14" actId="1076"/>
          <ac:spMkLst>
            <pc:docMk/>
            <pc:sldMk cId="0" sldId="256"/>
            <ac:spMk id="58" creationId="{00000000-0000-0000-0000-000000000000}"/>
          </ac:spMkLst>
        </pc:spChg>
        <pc:picChg chg="add mod">
          <ac:chgData name="Shelton Weech" userId="71b2923d3ab99401" providerId="LiveId" clId="{AACF4361-2C4D-45B4-BBEC-D9318961FCF6}" dt="2024-10-18T18:45:21.006" v="18" actId="1076"/>
          <ac:picMkLst>
            <pc:docMk/>
            <pc:sldMk cId="0" sldId="256"/>
            <ac:picMk id="3" creationId="{0D8805E7-AAF4-68B6-2B54-EADFEFC01B08}"/>
          </ac:picMkLst>
        </pc:picChg>
        <pc:picChg chg="mod">
          <ac:chgData name="Shelton Weech" userId="71b2923d3ab99401" providerId="LiveId" clId="{AACF4361-2C4D-45B4-BBEC-D9318961FCF6}" dt="2024-10-18T18:44:58.085" v="8" actId="1076"/>
          <ac:picMkLst>
            <pc:docMk/>
            <pc:sldMk cId="0" sldId="256"/>
            <ac:picMk id="57" creationId="{00000000-0000-0000-0000-000000000000}"/>
          </ac:picMkLst>
        </pc:picChg>
      </pc:sldChg>
      <pc:sldChg chg="modNotesTx">
        <pc:chgData name="Shelton Weech" userId="71b2923d3ab99401" providerId="LiveId" clId="{AACF4361-2C4D-45B4-BBEC-D9318961FCF6}" dt="2024-10-18T18:46:37.652" v="57" actId="20577"/>
        <pc:sldMkLst>
          <pc:docMk/>
          <pc:sldMk cId="0" sldId="258"/>
        </pc:sldMkLst>
      </pc:sldChg>
      <pc:sldChg chg="modNotesTx">
        <pc:chgData name="Shelton Weech" userId="71b2923d3ab99401" providerId="LiveId" clId="{AACF4361-2C4D-45B4-BBEC-D9318961FCF6}" dt="2024-10-18T18:47:50.448" v="217" actId="20577"/>
        <pc:sldMkLst>
          <pc:docMk/>
          <pc:sldMk cId="0" sldId="259"/>
        </pc:sldMkLst>
      </pc:sldChg>
      <pc:sldChg chg="modNotesTx">
        <pc:chgData name="Shelton Weech" userId="71b2923d3ab99401" providerId="LiveId" clId="{AACF4361-2C4D-45B4-BBEC-D9318961FCF6}" dt="2024-10-18T18:48:05.001" v="281" actId="20577"/>
        <pc:sldMkLst>
          <pc:docMk/>
          <pc:sldMk cId="0" sldId="260"/>
        </pc:sldMkLst>
      </pc:sldChg>
      <pc:sldChg chg="modSp mod">
        <pc:chgData name="Shelton Weech" userId="71b2923d3ab99401" providerId="LiveId" clId="{AACF4361-2C4D-45B4-BBEC-D9318961FCF6}" dt="2024-10-18T18:48:25.988" v="284" actId="20577"/>
        <pc:sldMkLst>
          <pc:docMk/>
          <pc:sldMk cId="0" sldId="261"/>
        </pc:sldMkLst>
        <pc:spChg chg="mod">
          <ac:chgData name="Shelton Weech" userId="71b2923d3ab99401" providerId="LiveId" clId="{AACF4361-2C4D-45B4-BBEC-D9318961FCF6}" dt="2024-10-18T18:48:25.988" v="284" actId="20577"/>
          <ac:spMkLst>
            <pc:docMk/>
            <pc:sldMk cId="0" sldId="261"/>
            <ac:spMk id="97" creationId="{00000000-0000-0000-0000-000000000000}"/>
          </ac:spMkLst>
        </pc:spChg>
      </pc:sldChg>
      <pc:sldChg chg="modNotesTx">
        <pc:chgData name="Shelton Weech" userId="71b2923d3ab99401" providerId="LiveId" clId="{AACF4361-2C4D-45B4-BBEC-D9318961FCF6}" dt="2024-10-18T18:49:36.499" v="330" actId="6549"/>
        <pc:sldMkLst>
          <pc:docMk/>
          <pc:sldMk cId="0" sldId="262"/>
        </pc:sldMkLst>
      </pc:sldChg>
      <pc:sldChg chg="modNotesTx">
        <pc:chgData name="Shelton Weech" userId="71b2923d3ab99401" providerId="LiveId" clId="{AACF4361-2C4D-45B4-BBEC-D9318961FCF6}" dt="2024-10-18T18:50:53.177" v="350" actId="20577"/>
        <pc:sldMkLst>
          <pc:docMk/>
          <pc:sldMk cId="0" sldId="264"/>
        </pc:sldMkLst>
      </pc:sldChg>
      <pc:sldChg chg="modNotesTx">
        <pc:chgData name="Shelton Weech" userId="71b2923d3ab99401" providerId="LiveId" clId="{AACF4361-2C4D-45B4-BBEC-D9318961FCF6}" dt="2024-10-18T18:51:58.634" v="427" actId="20577"/>
        <pc:sldMkLst>
          <pc:docMk/>
          <pc:sldMk cId="0" sldId="267"/>
        </pc:sldMkLst>
      </pc:sldChg>
      <pc:sldChg chg="modNotesTx">
        <pc:chgData name="Shelton Weech" userId="71b2923d3ab99401" providerId="LiveId" clId="{AACF4361-2C4D-45B4-BBEC-D9318961FCF6}" dt="2024-10-18T18:56:42.372" v="901" actId="6549"/>
        <pc:sldMkLst>
          <pc:docMk/>
          <pc:sldMk cId="0" sldId="268"/>
        </pc:sldMkLst>
      </pc:sldChg>
      <pc:sldChg chg="modNotesTx">
        <pc:chgData name="Shelton Weech" userId="71b2923d3ab99401" providerId="LiveId" clId="{AACF4361-2C4D-45B4-BBEC-D9318961FCF6}" dt="2024-10-18T18:57:07.707" v="915" actId="20577"/>
        <pc:sldMkLst>
          <pc:docMk/>
          <pc:sldMk cId="0" sldId="269"/>
        </pc:sldMkLst>
      </pc:sldChg>
      <pc:sldChg chg="modSp mod modNotesTx">
        <pc:chgData name="Shelton Weech" userId="71b2923d3ab99401" providerId="LiveId" clId="{AACF4361-2C4D-45B4-BBEC-D9318961FCF6}" dt="2024-10-18T18:59:29.418" v="1088" actId="20577"/>
        <pc:sldMkLst>
          <pc:docMk/>
          <pc:sldMk cId="0" sldId="270"/>
        </pc:sldMkLst>
        <pc:spChg chg="mod">
          <ac:chgData name="Shelton Weech" userId="71b2923d3ab99401" providerId="LiveId" clId="{AACF4361-2C4D-45B4-BBEC-D9318961FCF6}" dt="2024-10-18T18:58:51.282" v="1044" actId="20577"/>
          <ac:spMkLst>
            <pc:docMk/>
            <pc:sldMk cId="0" sldId="270"/>
            <ac:spMk id="163" creationId="{00000000-0000-0000-0000-000000000000}"/>
          </ac:spMkLst>
        </pc:spChg>
      </pc:sldChg>
      <pc:sldChg chg="addSp modSp mod modNotesTx">
        <pc:chgData name="Shelton Weech" userId="71b2923d3ab99401" providerId="LiveId" clId="{AACF4361-2C4D-45B4-BBEC-D9318961FCF6}" dt="2024-10-18T19:00:00.788" v="1241" actId="20577"/>
        <pc:sldMkLst>
          <pc:docMk/>
          <pc:sldMk cId="0" sldId="271"/>
        </pc:sldMkLst>
        <pc:spChg chg="mod">
          <ac:chgData name="Shelton Weech" userId="71b2923d3ab99401" providerId="LiveId" clId="{AACF4361-2C4D-45B4-BBEC-D9318961FCF6}" dt="2024-10-18T18:45:54.329" v="19" actId="14100"/>
          <ac:spMkLst>
            <pc:docMk/>
            <pc:sldMk cId="0" sldId="271"/>
            <ac:spMk id="172" creationId="{00000000-0000-0000-0000-000000000000}"/>
          </ac:spMkLst>
        </pc:spChg>
        <pc:picChg chg="add mod">
          <ac:chgData name="Shelton Weech" userId="71b2923d3ab99401" providerId="LiveId" clId="{AACF4361-2C4D-45B4-BBEC-D9318961FCF6}" dt="2024-10-18T18:46:03.159" v="22" actId="1076"/>
          <ac:picMkLst>
            <pc:docMk/>
            <pc:sldMk cId="0" sldId="271"/>
            <ac:picMk id="3" creationId="{4AB8EBA3-ED5C-D353-A2D7-41E816C728FF}"/>
          </ac:picMkLst>
        </pc:picChg>
      </pc:sldChg>
      <pc:sldChg chg="modNotesTx">
        <pc:chgData name="Shelton Weech" userId="71b2923d3ab99401" providerId="LiveId" clId="{AACF4361-2C4D-45B4-BBEC-D9318961FCF6}" dt="2024-10-18T18:51:15.115" v="371" actId="20577"/>
        <pc:sldMkLst>
          <pc:docMk/>
          <pc:sldMk cId="3592901902" sldId="272"/>
        </pc:sldMkLst>
      </pc:sldChg>
      <pc:sldChg chg="modNotesTx">
        <pc:chgData name="Shelton Weech" userId="71b2923d3ab99401" providerId="LiveId" clId="{AACF4361-2C4D-45B4-BBEC-D9318961FCF6}" dt="2024-10-18T18:51:09.512" v="363" actId="20577"/>
        <pc:sldMkLst>
          <pc:docMk/>
          <pc:sldMk cId="3702068407" sldId="273"/>
        </pc:sldMkLst>
      </pc:sldChg>
    </pc:docChg>
  </pc:docChgLst>
  <pc:docChgLst>
    <pc:chgData name="Shelton Weech" userId="71b2923d3ab99401" providerId="LiveId" clId="{046D754F-DE81-4106-B61D-57E97797D36E}"/>
    <pc:docChg chg="undo redo custSel addSld delSld modSld sldOrd">
      <pc:chgData name="Shelton Weech" userId="71b2923d3ab99401" providerId="LiveId" clId="{046D754F-DE81-4106-B61D-57E97797D36E}" dt="2024-10-16T16:14:46.720" v="86" actId="14100"/>
      <pc:docMkLst>
        <pc:docMk/>
      </pc:docMkLst>
      <pc:sldChg chg="modSp mod modNotes">
        <pc:chgData name="Shelton Weech" userId="71b2923d3ab99401" providerId="LiveId" clId="{046D754F-DE81-4106-B61D-57E97797D36E}" dt="2024-10-16T16:11:13.061" v="37" actId="27636"/>
        <pc:sldMkLst>
          <pc:docMk/>
          <pc:sldMk cId="0" sldId="256"/>
        </pc:sldMkLst>
        <pc:spChg chg="mod">
          <ac:chgData name="Shelton Weech" userId="71b2923d3ab99401" providerId="LiveId" clId="{046D754F-DE81-4106-B61D-57E97797D36E}" dt="2024-10-16T16:11:13.061" v="37" actId="27636"/>
          <ac:spMkLst>
            <pc:docMk/>
            <pc:sldMk cId="0" sldId="256"/>
            <ac:spMk id="56" creationId="{00000000-0000-0000-0000-000000000000}"/>
          </ac:spMkLst>
        </pc:spChg>
      </pc:sldChg>
      <pc:sldChg chg="del">
        <pc:chgData name="Shelton Weech" userId="71b2923d3ab99401" providerId="LiveId" clId="{046D754F-DE81-4106-B61D-57E97797D36E}" dt="2024-10-16T16:13:04.763" v="66" actId="47"/>
        <pc:sldMkLst>
          <pc:docMk/>
          <pc:sldMk cId="0" sldId="265"/>
        </pc:sldMkLst>
      </pc:sldChg>
      <pc:sldChg chg="modSp mod">
        <pc:chgData name="Shelton Weech" userId="71b2923d3ab99401" providerId="LiveId" clId="{046D754F-DE81-4106-B61D-57E97797D36E}" dt="2024-10-16T16:11:13.054" v="35" actId="27636"/>
        <pc:sldMkLst>
          <pc:docMk/>
          <pc:sldMk cId="0" sldId="267"/>
        </pc:sldMkLst>
        <pc:spChg chg="mod">
          <ac:chgData name="Shelton Weech" userId="71b2923d3ab99401" providerId="LiveId" clId="{046D754F-DE81-4106-B61D-57E97797D36E}" dt="2024-10-16T16:11:13.054" v="35" actId="27636"/>
          <ac:spMkLst>
            <pc:docMk/>
            <pc:sldMk cId="0" sldId="267"/>
            <ac:spMk id="139" creationId="{00000000-0000-0000-0000-000000000000}"/>
          </ac:spMkLst>
        </pc:spChg>
      </pc:sldChg>
      <pc:sldChg chg="modSp mod">
        <pc:chgData name="Shelton Weech" userId="71b2923d3ab99401" providerId="LiveId" clId="{046D754F-DE81-4106-B61D-57E97797D36E}" dt="2024-10-16T16:11:13.058" v="36" actId="27636"/>
        <pc:sldMkLst>
          <pc:docMk/>
          <pc:sldMk cId="0" sldId="269"/>
        </pc:sldMkLst>
        <pc:spChg chg="mod">
          <ac:chgData name="Shelton Weech" userId="71b2923d3ab99401" providerId="LiveId" clId="{046D754F-DE81-4106-B61D-57E97797D36E}" dt="2024-10-16T16:11:13.058" v="36" actId="27636"/>
          <ac:spMkLst>
            <pc:docMk/>
            <pc:sldMk cId="0" sldId="269"/>
            <ac:spMk id="155" creationId="{00000000-0000-0000-0000-000000000000}"/>
          </ac:spMkLst>
        </pc:spChg>
      </pc:sldChg>
      <pc:sldChg chg="new del">
        <pc:chgData name="Shelton Weech" userId="71b2923d3ab99401" providerId="LiveId" clId="{046D754F-DE81-4106-B61D-57E97797D36E}" dt="2024-10-16T16:10:09.703" v="2" actId="680"/>
        <pc:sldMkLst>
          <pc:docMk/>
          <pc:sldMk cId="640479955" sldId="272"/>
        </pc:sldMkLst>
      </pc:sldChg>
      <pc:sldChg chg="addSp delSp modSp add mod ord delAnim modAnim">
        <pc:chgData name="Shelton Weech" userId="71b2923d3ab99401" providerId="LiveId" clId="{046D754F-DE81-4106-B61D-57E97797D36E}" dt="2024-10-16T16:14:35.652" v="84" actId="21"/>
        <pc:sldMkLst>
          <pc:docMk/>
          <pc:sldMk cId="3592901902" sldId="272"/>
        </pc:sldMkLst>
        <pc:spChg chg="add del mod">
          <ac:chgData name="Shelton Weech" userId="71b2923d3ab99401" providerId="LiveId" clId="{046D754F-DE81-4106-B61D-57E97797D36E}" dt="2024-10-16T16:11:13.037" v="34" actId="478"/>
          <ac:spMkLst>
            <pc:docMk/>
            <pc:sldMk cId="3592901902" sldId="272"/>
            <ac:spMk id="3" creationId="{81427ED6-3379-046F-738D-4DCDA098B06B}"/>
          </ac:spMkLst>
        </pc:spChg>
        <pc:spChg chg="add mod">
          <ac:chgData name="Shelton Weech" userId="71b2923d3ab99401" providerId="LiveId" clId="{046D754F-DE81-4106-B61D-57E97797D36E}" dt="2024-10-16T16:10:54.404" v="20"/>
          <ac:spMkLst>
            <pc:docMk/>
            <pc:sldMk cId="3592901902" sldId="272"/>
            <ac:spMk id="4" creationId="{089277F4-96EE-3C1B-5E6B-7C7C5A55E1F2}"/>
          </ac:spMkLst>
        </pc:spChg>
        <pc:spChg chg="add mod">
          <ac:chgData name="Shelton Weech" userId="71b2923d3ab99401" providerId="LiveId" clId="{046D754F-DE81-4106-B61D-57E97797D36E}" dt="2024-10-16T16:10:54.404" v="20"/>
          <ac:spMkLst>
            <pc:docMk/>
            <pc:sldMk cId="3592901902" sldId="272"/>
            <ac:spMk id="5" creationId="{08FE0201-26A7-A33E-7425-1ABBEB25E050}"/>
          </ac:spMkLst>
        </pc:spChg>
        <pc:spChg chg="add del">
          <ac:chgData name="Shelton Weech" userId="71b2923d3ab99401" providerId="LiveId" clId="{046D754F-DE81-4106-B61D-57E97797D36E}" dt="2024-10-16T16:11:11.749" v="25" actId="22"/>
          <ac:spMkLst>
            <pc:docMk/>
            <pc:sldMk cId="3592901902" sldId="272"/>
            <ac:spMk id="8" creationId="{C8A42FAB-DBEC-0DB6-2BF0-EC3B18A8BEF5}"/>
          </ac:spMkLst>
        </pc:spChg>
        <pc:spChg chg="mod">
          <ac:chgData name="Shelton Weech" userId="71b2923d3ab99401" providerId="LiveId" clId="{046D754F-DE81-4106-B61D-57E97797D36E}" dt="2024-10-16T16:11:20.394" v="47" actId="20577"/>
          <ac:spMkLst>
            <pc:docMk/>
            <pc:sldMk cId="3592901902" sldId="272"/>
            <ac:spMk id="124" creationId="{00000000-0000-0000-0000-000000000000}"/>
          </ac:spMkLst>
        </pc:spChg>
        <pc:spChg chg="add del mod">
          <ac:chgData name="Shelton Weech" userId="71b2923d3ab99401" providerId="LiveId" clId="{046D754F-DE81-4106-B61D-57E97797D36E}" dt="2024-10-16T16:12:31.345" v="61" actId="27636"/>
          <ac:spMkLst>
            <pc:docMk/>
            <pc:sldMk cId="3592901902" sldId="272"/>
            <ac:spMk id="125" creationId="{00000000-0000-0000-0000-000000000000}"/>
          </ac:spMkLst>
        </pc:spChg>
        <pc:picChg chg="add mod">
          <ac:chgData name="Shelton Weech" userId="71b2923d3ab99401" providerId="LiveId" clId="{046D754F-DE81-4106-B61D-57E97797D36E}" dt="2024-10-16T16:10:49.980" v="15"/>
          <ac:picMkLst>
            <pc:docMk/>
            <pc:sldMk cId="3592901902" sldId="272"/>
            <ac:picMk id="6" creationId="{929A1F64-B53A-AF25-0F24-5140AFAA5876}"/>
          </ac:picMkLst>
        </pc:picChg>
        <pc:picChg chg="add mod">
          <ac:chgData name="Shelton Weech" userId="71b2923d3ab99401" providerId="LiveId" clId="{046D754F-DE81-4106-B61D-57E97797D36E}" dt="2024-10-16T16:12:52.134" v="65" actId="1076"/>
          <ac:picMkLst>
            <pc:docMk/>
            <pc:sldMk cId="3592901902" sldId="272"/>
            <ac:picMk id="9" creationId="{375CA593-8D2A-355E-E8EE-958D77767FE3}"/>
          </ac:picMkLst>
        </pc:picChg>
        <pc:picChg chg="add del mod">
          <ac:chgData name="Shelton Weech" userId="71b2923d3ab99401" providerId="LiveId" clId="{046D754F-DE81-4106-B61D-57E97797D36E}" dt="2024-10-16T16:14:35.652" v="84" actId="21"/>
          <ac:picMkLst>
            <pc:docMk/>
            <pc:sldMk cId="3592901902" sldId="272"/>
            <ac:picMk id="10" creationId="{7280877A-B5B2-CBD8-655E-5C22C53DC8B8}"/>
          </ac:picMkLst>
        </pc:picChg>
      </pc:sldChg>
      <pc:sldChg chg="addSp delSp modSp add mod delAnim modAnim">
        <pc:chgData name="Shelton Weech" userId="71b2923d3ab99401" providerId="LiveId" clId="{046D754F-DE81-4106-B61D-57E97797D36E}" dt="2024-10-16T16:14:46.720" v="86" actId="14100"/>
        <pc:sldMkLst>
          <pc:docMk/>
          <pc:sldMk cId="3702068407" sldId="273"/>
        </pc:sldMkLst>
        <pc:spChg chg="mod">
          <ac:chgData name="Shelton Weech" userId="71b2923d3ab99401" providerId="LiveId" clId="{046D754F-DE81-4106-B61D-57E97797D36E}" dt="2024-10-16T16:14:46.720" v="86" actId="14100"/>
          <ac:spMkLst>
            <pc:docMk/>
            <pc:sldMk cId="3702068407" sldId="273"/>
            <ac:spMk id="125" creationId="{00000000-0000-0000-0000-000000000000}"/>
          </ac:spMkLst>
        </pc:spChg>
        <pc:picChg chg="add del mod">
          <ac:chgData name="Shelton Weech" userId="71b2923d3ab99401" providerId="LiveId" clId="{046D754F-DE81-4106-B61D-57E97797D36E}" dt="2024-10-16T16:14:08.507" v="79" actId="21"/>
          <ac:picMkLst>
            <pc:docMk/>
            <pc:sldMk cId="3702068407" sldId="273"/>
            <ac:picMk id="2" creationId="{7280877A-B5B2-CBD8-655E-5C22C53DC8B8}"/>
          </ac:picMkLst>
        </pc:picChg>
        <pc:picChg chg="del">
          <ac:chgData name="Shelton Weech" userId="71b2923d3ab99401" providerId="LiveId" clId="{046D754F-DE81-4106-B61D-57E97797D36E}" dt="2024-10-16T16:13:14.195" v="68" actId="478"/>
          <ac:picMkLst>
            <pc:docMk/>
            <pc:sldMk cId="3702068407" sldId="273"/>
            <ac:picMk id="9" creationId="{375CA593-8D2A-355E-E8EE-958D77767FE3}"/>
          </ac:picMkLst>
        </pc:picChg>
        <pc:picChg chg="add mod">
          <ac:chgData name="Shelton Weech" userId="71b2923d3ab99401" providerId="LiveId" clId="{046D754F-DE81-4106-B61D-57E97797D36E}" dt="2024-10-16T16:14:39.161" v="85"/>
          <ac:picMkLst>
            <pc:docMk/>
            <pc:sldMk cId="3702068407" sldId="273"/>
            <ac:picMk id="10" creationId="{7280877A-B5B2-CBD8-655E-5C22C53DC8B8}"/>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10-15T19:17:21.343" idx="1">
    <p:pos x="110" y="1693"/>
    <p:text>update image if time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09d5510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09d5510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Hello, and welcome to our presentation! Today we’re assessing the Constructive Distributed Work model for sustainable research teams.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09df69984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09df69984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Wei Xu: As the two coders from the University of Arizona, both of us participated in individual coding and collaborative coding. During the individual coding process, each of us needed to resist the temptation to look at other coders’ coding results to ensure that we may use our unique angle to make coding decisions, and that each of us can contribute our unique institutional and professional knowledge. At the end of individual coding, we found the guiding questions for us to write an analytical memo of particular help. For example, I identified that one of my confusions lied in understanding the coding for “content” and “purpose” even though I read the coding guide multiple times. Also, in response to the guiding question of “Are there any specific instances or decisions that you think we should look at more closely?” I stated that I found it tricky to code “boosts” as sometimes their functions can be ambiguous, because some of them seem fit with both “activity” and “approach.” The questions that we compiled in the round of individual coding sparked productive discussion in our follow-up synchronous meetings and prepared us for being on the same page in collaborative coding. </a:t>
            </a:r>
            <a:endParaRPr dirty="0"/>
          </a:p>
        </p:txBody>
      </p:sp>
    </p:spTree>
    <p:extLst>
      <p:ext uri="{BB962C8B-B14F-4D97-AF65-F5344CB8AC3E}">
        <p14:creationId xmlns:p14="http://schemas.microsoft.com/office/powerpoint/2010/main" val="378160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09df69984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09df69984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Dilara </a:t>
            </a:r>
            <a:r>
              <a:rPr lang="en-US" sz="1800" b="0" i="0" u="none" strike="noStrike" dirty="0" err="1">
                <a:solidFill>
                  <a:srgbClr val="000000"/>
                </a:solidFill>
                <a:effectLst/>
                <a:latin typeface="Arial" panose="020B0604020202020204" pitchFamily="34" charset="0"/>
              </a:rPr>
              <a:t>Avci</a:t>
            </a:r>
            <a:r>
              <a:rPr lang="en-US" sz="1800" b="0" i="0" u="none" strike="noStrike" dirty="0">
                <a:solidFill>
                  <a:srgbClr val="000000"/>
                </a:solidFill>
                <a:effectLst/>
                <a:latin typeface="Arial" panose="020B0604020202020204" pitchFamily="34" charset="0"/>
              </a:rPr>
              <a:t>: What stood out to me most in this study was our positionalities that we took as a team in collaborative coding. Unlike the common instinctive practice/purpose of dissolving disagreements through discussions, the goal of our collaborative coding was not to come to a complete consensus. Rather, we sincerely articulated our coding process and aimed to understand what made each of us choose a code over another and how the codebook guided our decisions. It was through those discussions that we came to realize the potential of our disagreements and differences for some codes. For example, one of the main factors in coding an interaction differently turned out to be related to the coder’s background knowledge of the Crow team and its members such as PIs and graduate students, and level of engagement with Crow practices, and disciplinary affiliation (applied linguistics, technical communication, writing studies). This approach led to fruitful discussions and further insights into what was happening in the Crow practices and the potential need for further data sources such as discourse-based interviews. </a:t>
            </a:r>
            <a:endParaRPr lang="en-US" b="0" dirty="0">
              <a:effectLst/>
            </a:endParaRPr>
          </a:p>
          <a:p>
            <a:pPr marL="158750" indent="0">
              <a:buNone/>
            </a:pPr>
            <a:endParaRPr dirty="0"/>
          </a:p>
        </p:txBody>
      </p:sp>
    </p:spTree>
    <p:extLst>
      <p:ext uri="{BB962C8B-B14F-4D97-AF65-F5344CB8AC3E}">
        <p14:creationId xmlns:p14="http://schemas.microsoft.com/office/powerpoint/2010/main" val="2518829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09d55109cb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09d55109cb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second research question asks how identifying these aspects of Crow work can help us to better articulate our orientations work: approaches, activities and outcomes.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09df69984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09df69984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Among our results, we most often found agreement when coding for content. In other words, we were coding recordings in Basecamp based on what we actually saw happening in the utterances (versus what we thought the </a:t>
            </a:r>
            <a:r>
              <a:rPr lang="en" b="1" dirty="0">
                <a:solidFill>
                  <a:schemeClr val="dk1"/>
                </a:solidFill>
              </a:rPr>
              <a:t>purpose</a:t>
            </a:r>
            <a:r>
              <a:rPr lang="en" dirty="0">
                <a:solidFill>
                  <a:schemeClr val="dk1"/>
                </a:solidFill>
              </a:rPr>
              <a:t> of the utterance was). We saw a greater agreement here both individually and collaboratively.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most common utterances, and the ones we generally agreed on the most–were Activities. These are recordings that coordinate work, assign tasks, direct researchers to materials, align schedules, and so forth. In other words, this is language used to “get stuff done.” For example, here we have a post by a Crow researcher describing her intent to work one evening on an ongoing part of the project.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09df699847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09df699847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We also coded for purpose. In other words, we looked at what the GOAL of each post was. Interestingly, we had more disagreement here: only about a third of the time did our individual coding align. While this improved during collaborative coding, it also led to productive discussions that gave us insight into what we were seeing in the data.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Much of our discussion was around the differences between Approaches, Activities, and Outcomes. Looking at Approaches, specifically: these are utterances that demonstrate or make explicit the theory and expertise that underpins Crow’s best practices or core principles. In other words, these are posts that are more focused on WHY something is happening. They are the posts that GUIDE the action.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An example: one thread that we looked at was a long thread (more than 20 posts over the course of 2 days) in which Crow researchers were scheduling a meeting. By the strictest definition, these posts would be Activities and not Approaches, but there was one post toward the end of the thread in which one of Crow’s PIs stepped in to finalize the scheduling, as shown in the example. Yes, the schedule was finalized, but the language that the PI used–”let’s go with”--suggested a nuance and subtlety that was aiming for more than just scheduling the meeting.  This single post was an example of an Approach instead of an Activity because the researcher’s purpose was to schedule the meeting while at the same time mentoring early-career and graduate researchers about Crow best practices.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Interestingly, one of the reasons we had disagreement here was that two of the researchers doing the coding remembered this thread, while the rest of us weren’t with Crow at the time. Those of us who weren’t with Crow didn’t have the contextual knowledge to know that what the PI did was mentoring, but the old-timers remembered the situation well and had the contextual knowledge to recognize the approach at work.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09d55109cb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09d55109cb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 important distinction came through in our coding discussion. While on one level we could code nearly every utterance as an “activity” because we are always getting things done, we could agree that in some instances even seemingly mundane utterances that moved work forward could be coded as “approaches” rather than activities. This helps us see how we make those distinctions in our internal practices, and can help us to clarify examples and build exercises to help onboard new researchers, as well as develop tools for helping other researchers make these distinctions in their own workflows.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09df699847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09df699847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Moving forward, coding for the other two dimensions of our three-dimensional heuristic will help us triangulate data and resolve disagreements and questions that arose in coding orientations to work. The CDW heuristic is designed to take a three-dimensional perspective. Attention to all dimensions will help us better assess our own practices, identify areas for improvement, and develop tools to help others apply CDW in their own teams. </a:t>
            </a:r>
            <a:endParaRPr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This analysis identified specific records in Basecamp that will also guide discourse-based interviews. For example, our productive disagreement about whether “Approach” is being demonstrated by records of everyday work can initiate discussion with researchers themselves about their thinking processes when coordinating work on Basecamp.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09df699847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09df699847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Thanks for listening. For more information about CDW and Crow, check out the above, and stop by the SRC to chat with more </a:t>
            </a:r>
            <a:r>
              <a:rPr lang="en-US" dirty="0" err="1"/>
              <a:t>Crowbirds</a:t>
            </a:r>
            <a:r>
              <a:rPr lang="en-US"/>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09d55109cb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09d55109c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team includes researchers from nearly a dozen institutions spanning specialities including linguistics, writing studies, second language studies, and technical communication.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928d79dbcf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928d79dbcf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Constructive Distributed Work (CDW) is a three dimensional heuristic for team building, mentoring and project management. It shapes how we work together as a team. Assessing how we are enacting the three dimensions of the heuristic informs our user-centered approach to iterating on current practices to better support our project goals and our researchers. The study we are presenting today focuses on the “orientations to work” dimension of the heuristic.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09d55109c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09d55109c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CDW, we see there being three orientations to work. Activities are process or task focused, the “everyday work” that we do at Crow. Approaches are the theories and purposes that underpin how we work. And Outcomes are those finalized elements that serve as evidence that we’re achieving our core principles and furthering the project. Distinguishing and defining these elemtns are necessary for assessment and for building more generalizable tools for research teams.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09d55109cb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09d55109cb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interaction written out here is typical of everyday work on Crow projects, and on it’s surface demonstrates how we use Basecamp (our team communication platform) to coordinate work, but can we identify evidence of our orientations to work in interactions like this?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09d55109cb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09d55109cb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article we are currently completing will address all four of these RQs. In this presentation we are sharing results from the first 2.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60bce61b71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60bce61b71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first Research Question asks what assessment methods help us identify orientations to work in the individual records of team communications. To do this, we tested a coding schema built from pilot data, identified a set of communication threads in Basecamp with records from diverse kinds of researchers, split those utterances up to help enable our coding, and developed individual and collaborative coding processes building on workflow developed in previous holistic coding of the same data set (and please check out the work of Crow researchers Sarah Buwick and Naomi Islas, who did so much with this work. Their poster is presented in the Student Research Competition).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09d55109cb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09d55109cb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this analysis, we identified six threads in Basecamp from different project areas. Those threads included researchers from multiple positions on our team. And we split those threads into 163 utterances that we could code individually and collaboratively.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09df69984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09df6998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diagram illustrates the reflexive and collaborative nature of our coding process which included researchers with varying levels of Crow background and expertise. Full agreement across codes was not the intention of this collaboration. Because we were both testing methods, and looking for focus points for further research.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writecorw.org/cd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0"/>
            <a:ext cx="9144000" cy="5143500"/>
          </a:xfrm>
          <a:prstGeom prst="rect">
            <a:avLst/>
          </a:prstGeom>
          <a:solidFill>
            <a:srgbClr val="5D3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55" name="Google Shape;55;p13"/>
          <p:cNvSpPr txBox="1">
            <a:spLocks noGrp="1"/>
          </p:cNvSpPr>
          <p:nvPr>
            <p:ph type="ctrTitle"/>
          </p:nvPr>
        </p:nvSpPr>
        <p:spPr>
          <a:xfrm>
            <a:off x="311700" y="606050"/>
            <a:ext cx="42603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990"/>
              <a:buFont typeface="Arial"/>
              <a:buNone/>
            </a:pPr>
            <a:r>
              <a:rPr lang="en" sz="4000" dirty="0">
                <a:solidFill>
                  <a:schemeClr val="lt1"/>
                </a:solidFill>
                <a:latin typeface="Twentieth Century"/>
                <a:ea typeface="Twentieth Century"/>
                <a:cs typeface="Twentieth Century"/>
                <a:sym typeface="Twentieth Century"/>
              </a:rPr>
              <a:t>Are We Doing What We Say We’re Doing?</a:t>
            </a:r>
            <a:endParaRPr sz="4000" dirty="0">
              <a:solidFill>
                <a:schemeClr val="lt1"/>
              </a:solidFill>
              <a:latin typeface="Twentieth Century"/>
              <a:ea typeface="Twentieth Century"/>
              <a:cs typeface="Twentieth Century"/>
              <a:sym typeface="Twentieth Century"/>
            </a:endParaRPr>
          </a:p>
        </p:txBody>
      </p:sp>
      <p:sp>
        <p:nvSpPr>
          <p:cNvPr id="56" name="Google Shape;56;p13"/>
          <p:cNvSpPr txBox="1">
            <a:spLocks noGrp="1"/>
          </p:cNvSpPr>
          <p:nvPr>
            <p:ph type="subTitle" idx="1"/>
          </p:nvPr>
        </p:nvSpPr>
        <p:spPr>
          <a:xfrm>
            <a:off x="311700" y="2712175"/>
            <a:ext cx="4260300" cy="7926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0"/>
              </a:spcAft>
              <a:buNone/>
            </a:pPr>
            <a:r>
              <a:rPr lang="en" dirty="0">
                <a:solidFill>
                  <a:schemeClr val="lt1"/>
                </a:solidFill>
                <a:latin typeface="Twentieth Century"/>
                <a:ea typeface="Twentieth Century"/>
                <a:cs typeface="Twentieth Century"/>
                <a:sym typeface="Twentieth Century"/>
              </a:rPr>
              <a:t>Assessing the Constructive Distributed Work model for sustainable research teams</a:t>
            </a:r>
            <a:endParaRPr dirty="0">
              <a:solidFill>
                <a:schemeClr val="lt1"/>
              </a:solidFill>
              <a:latin typeface="Twentieth Century"/>
              <a:ea typeface="Twentieth Century"/>
              <a:cs typeface="Twentieth Century"/>
              <a:sym typeface="Twentieth Century"/>
            </a:endParaRPr>
          </a:p>
        </p:txBody>
      </p:sp>
      <p:pic>
        <p:nvPicPr>
          <p:cNvPr id="57" name="Google Shape;57;p13"/>
          <p:cNvPicPr preferRelativeResize="0"/>
          <p:nvPr/>
        </p:nvPicPr>
        <p:blipFill>
          <a:blip r:embed="rId3">
            <a:alphaModFix/>
          </a:blip>
          <a:stretch>
            <a:fillRect/>
          </a:stretch>
        </p:blipFill>
        <p:spPr>
          <a:xfrm>
            <a:off x="5168174" y="854575"/>
            <a:ext cx="3975826" cy="2249725"/>
          </a:xfrm>
          <a:prstGeom prst="rect">
            <a:avLst/>
          </a:prstGeom>
          <a:noFill/>
          <a:ln>
            <a:noFill/>
          </a:ln>
        </p:spPr>
      </p:pic>
      <p:sp>
        <p:nvSpPr>
          <p:cNvPr id="58" name="Google Shape;58;p13"/>
          <p:cNvSpPr txBox="1"/>
          <p:nvPr/>
        </p:nvSpPr>
        <p:spPr>
          <a:xfrm>
            <a:off x="469756" y="3504775"/>
            <a:ext cx="4568903" cy="7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dirty="0">
                <a:solidFill>
                  <a:srgbClr val="FFB703"/>
                </a:solidFill>
                <a:latin typeface="Twentieth Century"/>
                <a:ea typeface="Twentieth Century"/>
                <a:cs typeface="Twentieth Century"/>
                <a:sym typeface="Twentieth Century"/>
              </a:rPr>
              <a:t>Shelton Weech, Michelle McMullin, Dilara Avci, Wei Xu, Hadi Banat</a:t>
            </a:r>
            <a:endParaRPr sz="2300" b="1" dirty="0">
              <a:solidFill>
                <a:srgbClr val="FFB703"/>
              </a:solidFill>
              <a:latin typeface="Twentieth Century"/>
              <a:ea typeface="Twentieth Century"/>
              <a:cs typeface="Twentieth Century"/>
              <a:sym typeface="Twentieth Century"/>
            </a:endParaRPr>
          </a:p>
          <a:p>
            <a:pPr marL="0" lvl="0" indent="0" algn="l" rtl="0">
              <a:spcBef>
                <a:spcPts val="0"/>
              </a:spcBef>
              <a:spcAft>
                <a:spcPts val="0"/>
              </a:spcAft>
              <a:buNone/>
            </a:pPr>
            <a:r>
              <a:rPr lang="en" sz="2300" dirty="0">
                <a:solidFill>
                  <a:srgbClr val="FFB703"/>
                </a:solidFill>
                <a:latin typeface="Twentieth Century"/>
                <a:ea typeface="Twentieth Century"/>
                <a:cs typeface="Twentieth Century"/>
                <a:sym typeface="Twentieth Century"/>
              </a:rPr>
              <a:t>SIGDOC 2024</a:t>
            </a:r>
            <a:endParaRPr sz="2300" dirty="0">
              <a:solidFill>
                <a:srgbClr val="FFB703"/>
              </a:solidFill>
              <a:latin typeface="Twentieth Century"/>
              <a:ea typeface="Twentieth Century"/>
              <a:cs typeface="Twentieth Century"/>
              <a:sym typeface="Twentieth Century"/>
            </a:endParaRPr>
          </a:p>
        </p:txBody>
      </p:sp>
      <p:pic>
        <p:nvPicPr>
          <p:cNvPr id="3" name="Picture 2">
            <a:extLst>
              <a:ext uri="{FF2B5EF4-FFF2-40B4-BE49-F238E27FC236}">
                <a16:creationId xmlns:a16="http://schemas.microsoft.com/office/drawing/2014/main" id="{0D8805E7-AAF4-68B6-2B54-EADFEFC01B08}"/>
              </a:ext>
            </a:extLst>
          </p:cNvPr>
          <p:cNvPicPr>
            <a:picLocks noChangeAspect="1"/>
          </p:cNvPicPr>
          <p:nvPr/>
        </p:nvPicPr>
        <p:blipFill>
          <a:blip r:embed="rId4"/>
          <a:stretch>
            <a:fillRect/>
          </a:stretch>
        </p:blipFill>
        <p:spPr>
          <a:xfrm>
            <a:off x="7673346" y="3721455"/>
            <a:ext cx="1134562" cy="11518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176400" y="148675"/>
            <a:ext cx="879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Twentieth Century"/>
                <a:ea typeface="Twentieth Century"/>
                <a:cs typeface="Twentieth Century"/>
                <a:sym typeface="Twentieth Century"/>
              </a:rPr>
              <a:t>Graduate researcher insights on collaborative coding methods</a:t>
            </a:r>
            <a:endParaRPr dirty="0">
              <a:latin typeface="Twentieth Century"/>
              <a:ea typeface="Twentieth Century"/>
              <a:cs typeface="Twentieth Century"/>
              <a:sym typeface="Twentieth Century"/>
            </a:endParaRPr>
          </a:p>
          <a:p>
            <a:pPr marL="0" lvl="0" indent="0" algn="l" rtl="0">
              <a:spcBef>
                <a:spcPts val="0"/>
              </a:spcBef>
              <a:spcAft>
                <a:spcPts val="0"/>
              </a:spcAft>
              <a:buNone/>
            </a:pPr>
            <a:endParaRPr dirty="0">
              <a:latin typeface="Twentieth Century"/>
              <a:ea typeface="Twentieth Century"/>
              <a:cs typeface="Twentieth Century"/>
              <a:sym typeface="Twentieth Century"/>
            </a:endParaRPr>
          </a:p>
        </p:txBody>
      </p:sp>
      <p:sp>
        <p:nvSpPr>
          <p:cNvPr id="125" name="Google Shape;125;p22"/>
          <p:cNvSpPr txBox="1">
            <a:spLocks noGrp="1"/>
          </p:cNvSpPr>
          <p:nvPr>
            <p:ph type="body" idx="1"/>
          </p:nvPr>
        </p:nvSpPr>
        <p:spPr>
          <a:xfrm>
            <a:off x="176400" y="833200"/>
            <a:ext cx="4952191" cy="4141500"/>
          </a:xfrm>
          <a:prstGeom prst="rect">
            <a:avLst/>
          </a:prstGeom>
        </p:spPr>
        <p:txBody>
          <a:bodyPr spcFirstLastPara="1" wrap="square" lIns="91425" tIns="91425" rIns="91425" bIns="91425" anchor="t" anchorCtr="0">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Individual Coding: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Keeping the individual coding individual</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Individual coding presented us with feedback that helped in refining the coding scheme and improving the definitions of the thematic codes.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Guiding questions for writing an analytical memo</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Example: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Are there any specific instances or decisions that you think we should look at more closely?</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Coding for “purpose” and “content”</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Possible dual functions for “boosts” – fit with both “activity” and “approach”</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 on the same page before proceeding to collaborative coding</a:t>
            </a:r>
          </a:p>
          <a:p>
            <a:pPr marL="0" lvl="0" indent="0" algn="l" rtl="0">
              <a:spcBef>
                <a:spcPts val="0"/>
              </a:spcBef>
              <a:spcAft>
                <a:spcPts val="1200"/>
              </a:spcAft>
              <a:buNone/>
            </a:pPr>
            <a:endParaRPr lang="en-US" dirty="0">
              <a:solidFill>
                <a:srgbClr val="757575"/>
              </a:solidFill>
              <a:highlight>
                <a:srgbClr val="FFFF00"/>
              </a:highlight>
              <a:latin typeface="Twentieth Century"/>
              <a:ea typeface="Twentieth Century"/>
              <a:cs typeface="Twentieth Century"/>
              <a:sym typeface="Twentieth Century"/>
            </a:endParaRPr>
          </a:p>
        </p:txBody>
      </p:sp>
      <p:pic>
        <p:nvPicPr>
          <p:cNvPr id="126" name="Google Shape;126;p22"/>
          <p:cNvPicPr preferRelativeResize="0"/>
          <p:nvPr/>
        </p:nvPicPr>
        <p:blipFill>
          <a:blip r:embed="rId5">
            <a:alphaModFix/>
          </a:blip>
          <a:stretch>
            <a:fillRect/>
          </a:stretch>
        </p:blipFill>
        <p:spPr>
          <a:xfrm rot="-5400000">
            <a:off x="6194202" y="2193702"/>
            <a:ext cx="5152399" cy="747200"/>
          </a:xfrm>
          <a:prstGeom prst="rect">
            <a:avLst/>
          </a:prstGeom>
          <a:noFill/>
          <a:ln>
            <a:noFill/>
          </a:ln>
        </p:spPr>
      </p:pic>
      <p:pic>
        <p:nvPicPr>
          <p:cNvPr id="9" name="Video 7">
            <a:hlinkClick r:id="" action="ppaction://media"/>
            <a:extLst>
              <a:ext uri="{FF2B5EF4-FFF2-40B4-BE49-F238E27FC236}">
                <a16:creationId xmlns:a16="http://schemas.microsoft.com/office/drawing/2014/main" id="{375CA593-8D2A-355E-E8EE-958D77767F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28591" y="1743502"/>
            <a:ext cx="3094528" cy="2320896"/>
          </a:xfrm>
          <a:prstGeom prst="rect">
            <a:avLst/>
          </a:prstGeom>
        </p:spPr>
      </p:pic>
    </p:spTree>
    <p:extLst>
      <p:ext uri="{BB962C8B-B14F-4D97-AF65-F5344CB8AC3E}">
        <p14:creationId xmlns:p14="http://schemas.microsoft.com/office/powerpoint/2010/main" val="359290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176400" y="148675"/>
            <a:ext cx="879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Twentieth Century"/>
                <a:ea typeface="Twentieth Century"/>
                <a:cs typeface="Twentieth Century"/>
                <a:sym typeface="Twentieth Century"/>
              </a:rPr>
              <a:t>Graduate researcher insights on collaborative coding methods</a:t>
            </a:r>
            <a:endParaRPr dirty="0">
              <a:latin typeface="Twentieth Century"/>
              <a:ea typeface="Twentieth Century"/>
              <a:cs typeface="Twentieth Century"/>
              <a:sym typeface="Twentieth Century"/>
            </a:endParaRPr>
          </a:p>
          <a:p>
            <a:pPr marL="0" lvl="0" indent="0" algn="l" rtl="0">
              <a:spcBef>
                <a:spcPts val="0"/>
              </a:spcBef>
              <a:spcAft>
                <a:spcPts val="0"/>
              </a:spcAft>
              <a:buNone/>
            </a:pPr>
            <a:endParaRPr dirty="0">
              <a:latin typeface="Twentieth Century"/>
              <a:ea typeface="Twentieth Century"/>
              <a:cs typeface="Twentieth Century"/>
              <a:sym typeface="Twentieth Century"/>
            </a:endParaRPr>
          </a:p>
        </p:txBody>
      </p:sp>
      <p:sp>
        <p:nvSpPr>
          <p:cNvPr id="125" name="Google Shape;125;p22"/>
          <p:cNvSpPr txBox="1">
            <a:spLocks noGrp="1"/>
          </p:cNvSpPr>
          <p:nvPr>
            <p:ph type="body" idx="1"/>
          </p:nvPr>
        </p:nvSpPr>
        <p:spPr>
          <a:xfrm>
            <a:off x="176401" y="833200"/>
            <a:ext cx="4720278" cy="4141500"/>
          </a:xfrm>
          <a:prstGeom prst="rect">
            <a:avLst/>
          </a:prstGeom>
        </p:spPr>
        <p:txBody>
          <a:bodyPr spcFirstLastPara="1" wrap="square" lIns="91425" tIns="91425" rIns="91425" bIns="91425" anchor="t" anchorCtr="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Collaborative Coding: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The positionalities we took in collaborative coding</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Our goal ≠ complete consensus </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Our goal = the potential of our disagreements</a:t>
            </a:r>
          </a:p>
          <a:p>
            <a:pPr marL="342900" marR="0" lvl="0" indent="-342900" algn="l" defTabSz="914400" rtl="0" eaLnBrk="1" fontAlgn="auto" latinLnBrk="0" hangingPunct="1">
              <a:lnSpc>
                <a:spcPct val="90000"/>
              </a:lnSpc>
              <a:spcBef>
                <a:spcPts val="100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Productive disagreements: Further insights </a:t>
            </a:r>
          </a:p>
          <a:p>
            <a:pPr marL="800100" marR="0" lvl="1" indent="-342900" algn="l" defTabSz="914400" rtl="0" eaLnBrk="1" fontAlgn="auto" latinLnBrk="0" hangingPunct="1">
              <a:lnSpc>
                <a:spcPct val="90000"/>
              </a:lnSpc>
              <a:spcBef>
                <a:spcPts val="500"/>
              </a:spcBef>
              <a:spcAft>
                <a:spcPts val="0"/>
              </a:spcAft>
              <a:buClrTx/>
              <a:buSzTx/>
              <a:buFont typeface="Arial,Sans-Serif"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Example: coders' background knowledge of the Crow team</a:t>
            </a:r>
            <a:b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br>
            <a:endParaRPr lang="en-US" dirty="0">
              <a:solidFill>
                <a:srgbClr val="757575"/>
              </a:solidFill>
              <a:highlight>
                <a:srgbClr val="FFFF00"/>
              </a:highlight>
              <a:latin typeface="Twentieth Century"/>
              <a:ea typeface="Twentieth Century"/>
              <a:cs typeface="Twentieth Century"/>
              <a:sym typeface="Twentieth Century"/>
            </a:endParaRPr>
          </a:p>
        </p:txBody>
      </p:sp>
      <p:pic>
        <p:nvPicPr>
          <p:cNvPr id="126" name="Google Shape;126;p22"/>
          <p:cNvPicPr preferRelativeResize="0"/>
          <p:nvPr/>
        </p:nvPicPr>
        <p:blipFill>
          <a:blip r:embed="rId5">
            <a:alphaModFix/>
          </a:blip>
          <a:stretch>
            <a:fillRect/>
          </a:stretch>
        </p:blipFill>
        <p:spPr>
          <a:xfrm rot="-5400000">
            <a:off x="6194202" y="2193702"/>
            <a:ext cx="5152399" cy="747200"/>
          </a:xfrm>
          <a:prstGeom prst="rect">
            <a:avLst/>
          </a:prstGeom>
          <a:noFill/>
          <a:ln>
            <a:noFill/>
          </a:ln>
        </p:spPr>
      </p:pic>
      <p:pic>
        <p:nvPicPr>
          <p:cNvPr id="10" name="Video 1">
            <a:hlinkClick r:id="" action="ppaction://media"/>
            <a:extLst>
              <a:ext uri="{FF2B5EF4-FFF2-40B4-BE49-F238E27FC236}">
                <a16:creationId xmlns:a16="http://schemas.microsoft.com/office/drawing/2014/main" id="{7280877A-B5B2-CBD8-655E-5C22C53DC8B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28591" y="1743502"/>
            <a:ext cx="3094528" cy="2320896"/>
          </a:xfrm>
          <a:prstGeom prst="rect">
            <a:avLst/>
          </a:prstGeom>
        </p:spPr>
      </p:pic>
    </p:spTree>
    <p:extLst>
      <p:ext uri="{BB962C8B-B14F-4D97-AF65-F5344CB8AC3E}">
        <p14:creationId xmlns:p14="http://schemas.microsoft.com/office/powerpoint/2010/main" val="370206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p:nvPr/>
        </p:nvSpPr>
        <p:spPr>
          <a:xfrm>
            <a:off x="4572000" y="0"/>
            <a:ext cx="4572000" cy="5143500"/>
          </a:xfrm>
          <a:prstGeom prst="rect">
            <a:avLst/>
          </a:prstGeom>
          <a:solidFill>
            <a:srgbClr val="5D3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2" name="Google Shape;132;p23"/>
          <p:cNvSpPr txBox="1">
            <a:spLocks noGrp="1"/>
          </p:cNvSpPr>
          <p:nvPr>
            <p:ph type="ctrTitle"/>
          </p:nvPr>
        </p:nvSpPr>
        <p:spPr>
          <a:xfrm>
            <a:off x="311704" y="1545450"/>
            <a:ext cx="4260300" cy="205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380" b="1">
                <a:latin typeface="Twentieth Century"/>
                <a:ea typeface="Twentieth Century"/>
                <a:cs typeface="Twentieth Century"/>
                <a:sym typeface="Twentieth Century"/>
              </a:rPr>
              <a:t>RQ#2: How does identifying these aspects of Crow work help us to better articulate approach, activity, and outcome?</a:t>
            </a:r>
            <a:endParaRPr sz="3380" b="1">
              <a:latin typeface="Twentieth Century"/>
              <a:ea typeface="Twentieth Century"/>
              <a:cs typeface="Twentieth Century"/>
              <a:sym typeface="Twentieth Century"/>
            </a:endParaRPr>
          </a:p>
        </p:txBody>
      </p:sp>
      <p:pic>
        <p:nvPicPr>
          <p:cNvPr id="133" name="Google Shape;133;p23"/>
          <p:cNvPicPr preferRelativeResize="0"/>
          <p:nvPr/>
        </p:nvPicPr>
        <p:blipFill>
          <a:blip r:embed="rId3">
            <a:alphaModFix/>
          </a:blip>
          <a:stretch>
            <a:fillRect/>
          </a:stretch>
        </p:blipFill>
        <p:spPr>
          <a:xfrm>
            <a:off x="5168176" y="1446887"/>
            <a:ext cx="3975826" cy="2249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58250" y="130500"/>
            <a:ext cx="879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wentieth Century"/>
                <a:ea typeface="Twentieth Century"/>
                <a:cs typeface="Twentieth Century"/>
                <a:sym typeface="Twentieth Century"/>
              </a:rPr>
              <a:t>What we found: Agreement</a:t>
            </a:r>
            <a:endParaRPr>
              <a:latin typeface="Twentieth Century"/>
              <a:ea typeface="Twentieth Century"/>
              <a:cs typeface="Twentieth Century"/>
              <a:sym typeface="Twentieth Century"/>
            </a:endParaRPr>
          </a:p>
        </p:txBody>
      </p:sp>
      <p:sp>
        <p:nvSpPr>
          <p:cNvPr id="139" name="Google Shape;139;p24"/>
          <p:cNvSpPr txBox="1">
            <a:spLocks noGrp="1"/>
          </p:cNvSpPr>
          <p:nvPr>
            <p:ph type="body" idx="1"/>
          </p:nvPr>
        </p:nvSpPr>
        <p:spPr>
          <a:xfrm>
            <a:off x="167325" y="805925"/>
            <a:ext cx="8111700" cy="4141500"/>
          </a:xfrm>
          <a:prstGeom prst="rect">
            <a:avLst/>
          </a:prstGeom>
        </p:spPr>
        <p:txBody>
          <a:bodyPr spcFirstLastPara="1" wrap="square" lIns="91425" tIns="91425" rIns="91425" bIns="91425" anchor="t" anchorCtr="0">
            <a:normAutofit lnSpcReduction="10000"/>
          </a:bodyPr>
          <a:lstStyle/>
          <a:p>
            <a:pPr marL="457200" lvl="0" indent="-374650" algn="l" rtl="0">
              <a:spcBef>
                <a:spcPts val="0"/>
              </a:spcBef>
              <a:spcAft>
                <a:spcPts val="0"/>
              </a:spcAft>
              <a:buSzPts val="2300"/>
              <a:buFont typeface="Twentieth Century"/>
              <a:buChar char="●"/>
            </a:pPr>
            <a:r>
              <a:rPr lang="en" sz="2300">
                <a:latin typeface="Twentieth Century"/>
                <a:ea typeface="Twentieth Century"/>
                <a:cs typeface="Twentieth Century"/>
                <a:sym typeface="Twentieth Century"/>
              </a:rPr>
              <a:t>Coding for Content (i.e. what we actually see in the utterances)</a:t>
            </a:r>
            <a:endParaRPr sz="2300">
              <a:latin typeface="Twentieth Century"/>
              <a:ea typeface="Twentieth Century"/>
              <a:cs typeface="Twentieth Century"/>
              <a:sym typeface="Twentieth Century"/>
            </a:endParaRPr>
          </a:p>
          <a:p>
            <a:pPr marL="914400" lvl="1" indent="-349250" algn="l" rtl="0">
              <a:spcBef>
                <a:spcPts val="0"/>
              </a:spcBef>
              <a:spcAft>
                <a:spcPts val="0"/>
              </a:spcAft>
              <a:buSzPts val="1900"/>
              <a:buFont typeface="Twentieth Century"/>
              <a:buChar char="○"/>
            </a:pPr>
            <a:r>
              <a:rPr lang="en" sz="1900">
                <a:latin typeface="Twentieth Century"/>
                <a:ea typeface="Twentieth Century"/>
                <a:cs typeface="Twentieth Century"/>
                <a:sym typeface="Twentieth Century"/>
              </a:rPr>
              <a:t>57% agreement from individual coding</a:t>
            </a:r>
            <a:endParaRPr sz="1900">
              <a:latin typeface="Twentieth Century"/>
              <a:ea typeface="Twentieth Century"/>
              <a:cs typeface="Twentieth Century"/>
              <a:sym typeface="Twentieth Century"/>
            </a:endParaRPr>
          </a:p>
          <a:p>
            <a:pPr marL="914400" lvl="1" indent="-349250" algn="l" rtl="0">
              <a:spcBef>
                <a:spcPts val="0"/>
              </a:spcBef>
              <a:spcAft>
                <a:spcPts val="0"/>
              </a:spcAft>
              <a:buSzPts val="1900"/>
              <a:buFont typeface="Twentieth Century"/>
              <a:buChar char="○"/>
            </a:pPr>
            <a:r>
              <a:rPr lang="en" sz="1900">
                <a:latin typeface="Twentieth Century"/>
                <a:ea typeface="Twentieth Century"/>
                <a:cs typeface="Twentieth Century"/>
                <a:sym typeface="Twentieth Century"/>
              </a:rPr>
              <a:t>77% agreement after collaborative coding</a:t>
            </a:r>
            <a:endParaRPr sz="1900">
              <a:latin typeface="Twentieth Century"/>
              <a:ea typeface="Twentieth Century"/>
              <a:cs typeface="Twentieth Century"/>
              <a:sym typeface="Twentieth Century"/>
            </a:endParaRPr>
          </a:p>
          <a:p>
            <a:pPr marL="457200" lvl="0" indent="-374650" algn="l" rtl="0">
              <a:spcBef>
                <a:spcPts val="0"/>
              </a:spcBef>
              <a:spcAft>
                <a:spcPts val="0"/>
              </a:spcAft>
              <a:buSzPts val="2300"/>
              <a:buFont typeface="Twentieth Century"/>
              <a:buChar char="●"/>
            </a:pPr>
            <a:r>
              <a:rPr lang="en" sz="2300">
                <a:latin typeface="Twentieth Century"/>
                <a:ea typeface="Twentieth Century"/>
                <a:cs typeface="Twentieth Century"/>
                <a:sym typeface="Twentieth Century"/>
              </a:rPr>
              <a:t>Activities</a:t>
            </a:r>
            <a:endParaRPr sz="2300">
              <a:latin typeface="Twentieth Century"/>
              <a:ea typeface="Twentieth Century"/>
              <a:cs typeface="Twentieth Century"/>
              <a:sym typeface="Twentieth Century"/>
            </a:endParaRPr>
          </a:p>
          <a:p>
            <a:pPr marL="914400" lvl="1" indent="-349250" algn="l" rtl="0">
              <a:spcBef>
                <a:spcPts val="0"/>
              </a:spcBef>
              <a:spcAft>
                <a:spcPts val="0"/>
              </a:spcAft>
              <a:buSzPts val="1900"/>
              <a:buFont typeface="Twentieth Century"/>
              <a:buChar char="○"/>
            </a:pPr>
            <a:r>
              <a:rPr lang="en" sz="1900">
                <a:latin typeface="Twentieth Century"/>
                <a:ea typeface="Twentieth Century"/>
                <a:cs typeface="Twentieth Century"/>
                <a:sym typeface="Twentieth Century"/>
              </a:rPr>
              <a:t>Again: these are utterances that coordinate work, assign tasks, direct researchers to materials, align schedules, etc. “Getting stuff done” </a:t>
            </a:r>
            <a:endParaRPr sz="1900">
              <a:latin typeface="Twentieth Century"/>
              <a:ea typeface="Twentieth Century"/>
              <a:cs typeface="Twentieth Century"/>
              <a:sym typeface="Twentieth Century"/>
            </a:endParaRPr>
          </a:p>
          <a:p>
            <a:pPr marL="914400" lvl="1" indent="-349250" algn="l" rtl="0">
              <a:spcBef>
                <a:spcPts val="0"/>
              </a:spcBef>
              <a:spcAft>
                <a:spcPts val="0"/>
              </a:spcAft>
              <a:buSzPts val="1900"/>
              <a:buFont typeface="Twentieth Century"/>
              <a:buChar char="○"/>
            </a:pPr>
            <a:r>
              <a:rPr lang="en" sz="1900">
                <a:latin typeface="Twentieth Century"/>
                <a:ea typeface="Twentieth Century"/>
                <a:cs typeface="Twentieth Century"/>
                <a:sym typeface="Twentieth Century"/>
              </a:rPr>
              <a:t>The most common utterances (89 from individual coding, 90 after collaboration) are activities. </a:t>
            </a:r>
            <a:endParaRPr sz="1900">
              <a:latin typeface="Twentieth Century"/>
              <a:ea typeface="Twentieth Century"/>
              <a:cs typeface="Twentieth Century"/>
              <a:sym typeface="Twentieth Century"/>
            </a:endParaRPr>
          </a:p>
          <a:p>
            <a:pPr marL="0" lvl="0" indent="0" algn="l" rtl="0">
              <a:lnSpc>
                <a:spcPct val="100000"/>
              </a:lnSpc>
              <a:spcBef>
                <a:spcPts val="1200"/>
              </a:spcBef>
              <a:spcAft>
                <a:spcPts val="1200"/>
              </a:spcAft>
              <a:buClr>
                <a:schemeClr val="dk1"/>
              </a:buClr>
              <a:buSzPts val="1100"/>
              <a:buFont typeface="Arial"/>
              <a:buNone/>
            </a:pPr>
            <a:r>
              <a:rPr lang="en" sz="2300">
                <a:latin typeface="Twentieth Century"/>
                <a:ea typeface="Twentieth Century"/>
                <a:cs typeface="Twentieth Century"/>
                <a:sym typeface="Twentieth Century"/>
              </a:rPr>
              <a:t>Example: “I haven’t had a chance to get to this yet, but I will work on it tonight!”</a:t>
            </a:r>
            <a:endParaRPr sz="2300">
              <a:latin typeface="Twentieth Century"/>
              <a:ea typeface="Twentieth Century"/>
              <a:cs typeface="Twentieth Century"/>
              <a:sym typeface="Twentieth Century"/>
            </a:endParaRPr>
          </a:p>
        </p:txBody>
      </p:sp>
      <p:pic>
        <p:nvPicPr>
          <p:cNvPr id="140" name="Google Shape;140;p24"/>
          <p:cNvPicPr preferRelativeResize="0"/>
          <p:nvPr/>
        </p:nvPicPr>
        <p:blipFill>
          <a:blip r:embed="rId3">
            <a:alphaModFix/>
          </a:blip>
          <a:stretch>
            <a:fillRect/>
          </a:stretch>
        </p:blipFill>
        <p:spPr>
          <a:xfrm rot="-5400000">
            <a:off x="6194202" y="2193702"/>
            <a:ext cx="5152399" cy="74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176400" y="148675"/>
            <a:ext cx="879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wentieth Century"/>
                <a:ea typeface="Twentieth Century"/>
                <a:cs typeface="Twentieth Century"/>
                <a:sym typeface="Twentieth Century"/>
              </a:rPr>
              <a:t>What we found: productive disagreements</a:t>
            </a:r>
            <a:endParaRPr>
              <a:latin typeface="Twentieth Century"/>
              <a:ea typeface="Twentieth Century"/>
              <a:cs typeface="Twentieth Century"/>
              <a:sym typeface="Twentieth Century"/>
            </a:endParaRPr>
          </a:p>
        </p:txBody>
      </p:sp>
      <p:sp>
        <p:nvSpPr>
          <p:cNvPr id="146" name="Google Shape;146;p25"/>
          <p:cNvSpPr txBox="1">
            <a:spLocks noGrp="1"/>
          </p:cNvSpPr>
          <p:nvPr>
            <p:ph type="body" idx="1"/>
          </p:nvPr>
        </p:nvSpPr>
        <p:spPr>
          <a:xfrm>
            <a:off x="176400" y="833200"/>
            <a:ext cx="8111700" cy="4141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latin typeface="Twentieth Century"/>
                <a:ea typeface="Twentieth Century"/>
                <a:cs typeface="Twentieth Century"/>
                <a:sym typeface="Twentieth Century"/>
              </a:rPr>
              <a:t>Coding for Purpose (i.e. what the </a:t>
            </a:r>
            <a:r>
              <a:rPr lang="en" b="1">
                <a:latin typeface="Twentieth Century"/>
                <a:ea typeface="Twentieth Century"/>
                <a:cs typeface="Twentieth Century"/>
                <a:sym typeface="Twentieth Century"/>
              </a:rPr>
              <a:t>goal or intention</a:t>
            </a:r>
            <a:r>
              <a:rPr lang="en">
                <a:latin typeface="Twentieth Century"/>
                <a:ea typeface="Twentieth Century"/>
                <a:cs typeface="Twentieth Century"/>
                <a:sym typeface="Twentieth Century"/>
              </a:rPr>
              <a:t> of the post is)</a:t>
            </a:r>
            <a:endParaRPr>
              <a:latin typeface="Twentieth Century"/>
              <a:ea typeface="Twentieth Century"/>
              <a:cs typeface="Twentieth Century"/>
              <a:sym typeface="Twentieth Century"/>
            </a:endParaRPr>
          </a:p>
          <a:p>
            <a:pPr marL="914400" lvl="1" indent="-317500" algn="l" rtl="0">
              <a:spcBef>
                <a:spcPts val="0"/>
              </a:spcBef>
              <a:spcAft>
                <a:spcPts val="0"/>
              </a:spcAft>
              <a:buSzPts val="1400"/>
              <a:buFont typeface="Twentieth Century"/>
              <a:buChar char="○"/>
            </a:pPr>
            <a:r>
              <a:rPr lang="en">
                <a:latin typeface="Twentieth Century"/>
                <a:ea typeface="Twentieth Century"/>
                <a:cs typeface="Twentieth Century"/>
                <a:sym typeface="Twentieth Century"/>
              </a:rPr>
              <a:t>Only 29% agreement after individual coding</a:t>
            </a:r>
            <a:endParaRPr>
              <a:latin typeface="Twentieth Century"/>
              <a:ea typeface="Twentieth Century"/>
              <a:cs typeface="Twentieth Century"/>
              <a:sym typeface="Twentieth Century"/>
            </a:endParaRPr>
          </a:p>
          <a:p>
            <a:pPr marL="457200" lvl="0" indent="-342900" algn="l" rtl="0">
              <a:spcBef>
                <a:spcPts val="0"/>
              </a:spcBef>
              <a:spcAft>
                <a:spcPts val="0"/>
              </a:spcAft>
              <a:buSzPts val="1800"/>
              <a:buFont typeface="Twentieth Century"/>
              <a:buChar char="●"/>
            </a:pPr>
            <a:r>
              <a:rPr lang="en">
                <a:latin typeface="Twentieth Century"/>
                <a:ea typeface="Twentieth Century"/>
                <a:cs typeface="Twentieth Century"/>
                <a:sym typeface="Twentieth Century"/>
              </a:rPr>
              <a:t>Approach, Activity, or Outcome?</a:t>
            </a:r>
            <a:endParaRPr>
              <a:latin typeface="Twentieth Century"/>
              <a:ea typeface="Twentieth Century"/>
              <a:cs typeface="Twentieth Century"/>
              <a:sym typeface="Twentieth Century"/>
            </a:endParaRPr>
          </a:p>
          <a:p>
            <a:pPr marL="914400" lvl="1" indent="-317500" algn="l" rtl="0">
              <a:spcBef>
                <a:spcPts val="0"/>
              </a:spcBef>
              <a:spcAft>
                <a:spcPts val="0"/>
              </a:spcAft>
              <a:buSzPts val="1400"/>
              <a:buFont typeface="Twentieth Century"/>
              <a:buChar char="○"/>
            </a:pPr>
            <a:r>
              <a:rPr lang="en">
                <a:latin typeface="Twentieth Century"/>
                <a:ea typeface="Twentieth Century"/>
                <a:cs typeface="Twentieth Century"/>
                <a:sym typeface="Twentieth Century"/>
              </a:rPr>
              <a:t>Approaches are utterances that demonstrate, focus on, or make explicit the theory and expertise that underpins Crow’s best practices or core principles. </a:t>
            </a:r>
            <a:endParaRPr>
              <a:latin typeface="Twentieth Century"/>
              <a:ea typeface="Twentieth Century"/>
              <a:cs typeface="Twentieth Century"/>
              <a:sym typeface="Twentieth Century"/>
            </a:endParaRPr>
          </a:p>
          <a:p>
            <a:pPr marL="914400" lvl="1" indent="-317500" algn="l" rtl="0">
              <a:spcBef>
                <a:spcPts val="0"/>
              </a:spcBef>
              <a:spcAft>
                <a:spcPts val="0"/>
              </a:spcAft>
              <a:buSzPts val="1400"/>
              <a:buFont typeface="Twentieth Century"/>
              <a:buChar char="○"/>
            </a:pPr>
            <a:r>
              <a:rPr lang="en">
                <a:latin typeface="Twentieth Century"/>
                <a:ea typeface="Twentieth Century"/>
                <a:cs typeface="Twentieth Century"/>
                <a:sym typeface="Twentieth Century"/>
              </a:rPr>
              <a:t>Our discussions solidified differences between the three. </a:t>
            </a:r>
            <a:endParaRPr>
              <a:latin typeface="Twentieth Century"/>
              <a:ea typeface="Twentieth Century"/>
              <a:cs typeface="Twentieth Century"/>
              <a:sym typeface="Twentieth Century"/>
            </a:endParaRPr>
          </a:p>
          <a:p>
            <a:pPr marL="1371600" lvl="2" indent="-317500" algn="l" rtl="0">
              <a:spcBef>
                <a:spcPts val="0"/>
              </a:spcBef>
              <a:spcAft>
                <a:spcPts val="0"/>
              </a:spcAft>
              <a:buSzPts val="1400"/>
              <a:buChar char="■"/>
            </a:pPr>
            <a:r>
              <a:rPr lang="en">
                <a:latin typeface="Twentieth Century"/>
                <a:ea typeface="Twentieth Century"/>
                <a:cs typeface="Twentieth Century"/>
                <a:sym typeface="Twentieth Century"/>
              </a:rPr>
              <a:t>Based on our discussions, we clarified what it means to be an “Approach”: more focused on </a:t>
            </a:r>
            <a:r>
              <a:rPr lang="en" b="1">
                <a:latin typeface="Twentieth Century"/>
                <a:ea typeface="Twentieth Century"/>
                <a:cs typeface="Twentieth Century"/>
                <a:sym typeface="Twentieth Century"/>
              </a:rPr>
              <a:t>why</a:t>
            </a:r>
            <a:r>
              <a:rPr lang="en">
                <a:latin typeface="Twentieth Century"/>
                <a:ea typeface="Twentieth Century"/>
                <a:cs typeface="Twentieth Century"/>
                <a:sym typeface="Twentieth Century"/>
              </a:rPr>
              <a:t> something is happening than the actual something happening</a:t>
            </a:r>
            <a:endParaRPr>
              <a:latin typeface="Twentieth Century"/>
              <a:ea typeface="Twentieth Century"/>
              <a:cs typeface="Twentieth Century"/>
              <a:sym typeface="Twentieth Century"/>
            </a:endParaRPr>
          </a:p>
          <a:p>
            <a:pPr marL="1371600" lvl="2" indent="-317500" algn="l" rtl="0">
              <a:spcBef>
                <a:spcPts val="0"/>
              </a:spcBef>
              <a:spcAft>
                <a:spcPts val="0"/>
              </a:spcAft>
              <a:buSzPts val="1400"/>
              <a:buFont typeface="Twentieth Century"/>
              <a:buChar char="■"/>
            </a:pPr>
            <a:r>
              <a:rPr lang="en">
                <a:latin typeface="Twentieth Century"/>
                <a:ea typeface="Twentieth Century"/>
                <a:cs typeface="Twentieth Century"/>
                <a:sym typeface="Twentieth Century"/>
              </a:rPr>
              <a:t>In other words, if the Activity is the thing that happens, the Approach is what guides that activity as it happens. </a:t>
            </a:r>
            <a:endParaRPr>
              <a:latin typeface="Twentieth Century"/>
              <a:ea typeface="Twentieth Century"/>
              <a:cs typeface="Twentieth Century"/>
              <a:sym typeface="Twentieth Century"/>
            </a:endParaRPr>
          </a:p>
          <a:p>
            <a:pPr marL="457200" lvl="0" indent="-342900" algn="l" rtl="0">
              <a:spcBef>
                <a:spcPts val="0"/>
              </a:spcBef>
              <a:spcAft>
                <a:spcPts val="0"/>
              </a:spcAft>
              <a:buSzPts val="1800"/>
              <a:buFont typeface="Twentieth Century"/>
              <a:buChar char="●"/>
            </a:pPr>
            <a:r>
              <a:rPr lang="en">
                <a:latin typeface="Twentieth Century"/>
                <a:ea typeface="Twentieth Century"/>
                <a:cs typeface="Twentieth Century"/>
                <a:sym typeface="Twentieth Century"/>
              </a:rPr>
              <a:t>Example: The Scheduling Thread</a:t>
            </a:r>
            <a:endParaRPr>
              <a:latin typeface="Twentieth Century"/>
              <a:ea typeface="Twentieth Century"/>
              <a:cs typeface="Twentieth Century"/>
              <a:sym typeface="Twentieth Century"/>
            </a:endParaRPr>
          </a:p>
          <a:p>
            <a:pPr marL="914400" lvl="1" indent="-317500" algn="l" rtl="0">
              <a:spcBef>
                <a:spcPts val="0"/>
              </a:spcBef>
              <a:spcAft>
                <a:spcPts val="0"/>
              </a:spcAft>
              <a:buSzPts val="1400"/>
              <a:buFont typeface="Twentieth Century"/>
              <a:buChar char="○"/>
            </a:pPr>
            <a:r>
              <a:rPr lang="en">
                <a:latin typeface="Twentieth Century"/>
                <a:ea typeface="Twentieth Century"/>
                <a:cs typeface="Twentieth Century"/>
                <a:sym typeface="Twentieth Century"/>
              </a:rPr>
              <a:t>“Let’s go with 3:00pm MDT. Thanks, everybody!”</a:t>
            </a:r>
            <a:endParaRPr>
              <a:latin typeface="Twentieth Century"/>
              <a:ea typeface="Twentieth Century"/>
              <a:cs typeface="Twentieth Century"/>
              <a:sym typeface="Twentieth Century"/>
            </a:endParaRPr>
          </a:p>
          <a:p>
            <a:pPr marL="457200" lvl="0" indent="-342900" algn="l" rtl="0">
              <a:spcBef>
                <a:spcPts val="0"/>
              </a:spcBef>
              <a:spcAft>
                <a:spcPts val="0"/>
              </a:spcAft>
              <a:buSzPts val="1800"/>
              <a:buFont typeface="Twentieth Century"/>
              <a:buChar char="●"/>
            </a:pPr>
            <a:r>
              <a:rPr lang="en">
                <a:latin typeface="Twentieth Century"/>
                <a:ea typeface="Twentieth Century"/>
                <a:cs typeface="Twentieth Century"/>
                <a:sym typeface="Twentieth Century"/>
              </a:rPr>
              <a:t>Researcher contextuality</a:t>
            </a:r>
            <a:endParaRPr>
              <a:latin typeface="Twentieth Century"/>
              <a:ea typeface="Twentieth Century"/>
              <a:cs typeface="Twentieth Century"/>
              <a:sym typeface="Twentieth Century"/>
            </a:endParaRPr>
          </a:p>
        </p:txBody>
      </p:sp>
      <p:pic>
        <p:nvPicPr>
          <p:cNvPr id="147" name="Google Shape;147;p25"/>
          <p:cNvPicPr preferRelativeResize="0"/>
          <p:nvPr/>
        </p:nvPicPr>
        <p:blipFill>
          <a:blip r:embed="rId3">
            <a:alphaModFix/>
          </a:blip>
          <a:stretch>
            <a:fillRect/>
          </a:stretch>
        </p:blipFill>
        <p:spPr>
          <a:xfrm rot="-5400000">
            <a:off x="6194202" y="2193702"/>
            <a:ext cx="5152399" cy="747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p:nvPr/>
        </p:nvSpPr>
        <p:spPr>
          <a:xfrm>
            <a:off x="0" y="-2025"/>
            <a:ext cx="9144000" cy="5145600"/>
          </a:xfrm>
          <a:prstGeom prst="rect">
            <a:avLst/>
          </a:prstGeom>
          <a:solidFill>
            <a:srgbClr val="5D3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153" name="Google Shape;153;p26"/>
          <p:cNvPicPr preferRelativeResize="0"/>
          <p:nvPr/>
        </p:nvPicPr>
        <p:blipFill>
          <a:blip r:embed="rId3">
            <a:alphaModFix/>
          </a:blip>
          <a:stretch>
            <a:fillRect/>
          </a:stretch>
        </p:blipFill>
        <p:spPr>
          <a:xfrm rot="-5400000">
            <a:off x="6194202" y="2193702"/>
            <a:ext cx="5152399" cy="747200"/>
          </a:xfrm>
          <a:prstGeom prst="rect">
            <a:avLst/>
          </a:prstGeom>
          <a:noFill/>
          <a:ln>
            <a:noFill/>
          </a:ln>
        </p:spPr>
      </p:pic>
      <p:sp>
        <p:nvSpPr>
          <p:cNvPr id="154" name="Google Shape;154;p26"/>
          <p:cNvSpPr txBox="1">
            <a:spLocks noGrp="1"/>
          </p:cNvSpPr>
          <p:nvPr>
            <p:ph type="title"/>
          </p:nvPr>
        </p:nvSpPr>
        <p:spPr>
          <a:xfrm>
            <a:off x="176400" y="148675"/>
            <a:ext cx="879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B703"/>
                </a:solidFill>
                <a:latin typeface="Twentieth Century"/>
                <a:ea typeface="Twentieth Century"/>
                <a:cs typeface="Twentieth Century"/>
                <a:sym typeface="Twentieth Century"/>
              </a:rPr>
              <a:t>Clearer definitions for orientations to work</a:t>
            </a:r>
            <a:endParaRPr>
              <a:solidFill>
                <a:srgbClr val="FFB703"/>
              </a:solidFill>
              <a:latin typeface="Twentieth Century"/>
              <a:ea typeface="Twentieth Century"/>
              <a:cs typeface="Twentieth Century"/>
              <a:sym typeface="Twentieth Century"/>
            </a:endParaRPr>
          </a:p>
        </p:txBody>
      </p:sp>
      <p:sp>
        <p:nvSpPr>
          <p:cNvPr id="155" name="Google Shape;155;p26"/>
          <p:cNvSpPr txBox="1">
            <a:spLocks noGrp="1"/>
          </p:cNvSpPr>
          <p:nvPr>
            <p:ph type="body" idx="1"/>
          </p:nvPr>
        </p:nvSpPr>
        <p:spPr>
          <a:xfrm>
            <a:off x="176400" y="833200"/>
            <a:ext cx="8111700" cy="4141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600" b="1" u="sng">
                <a:solidFill>
                  <a:srgbClr val="FFB703"/>
                </a:solidFill>
                <a:latin typeface="Twentieth Century"/>
                <a:ea typeface="Twentieth Century"/>
                <a:cs typeface="Twentieth Century"/>
                <a:sym typeface="Twentieth Century"/>
              </a:rPr>
              <a:t>Activity:</a:t>
            </a:r>
            <a:r>
              <a:rPr lang="en" sz="2600">
                <a:solidFill>
                  <a:srgbClr val="FFB703"/>
                </a:solidFill>
                <a:latin typeface="Twentieth Century"/>
                <a:ea typeface="Twentieth Century"/>
                <a:cs typeface="Twentieth Century"/>
                <a:sym typeface="Twentieth Century"/>
              </a:rPr>
              <a:t> </a:t>
            </a:r>
            <a:r>
              <a:rPr lang="en" sz="2600">
                <a:solidFill>
                  <a:schemeClr val="lt1"/>
                </a:solidFill>
                <a:latin typeface="Twentieth Century"/>
                <a:ea typeface="Twentieth Century"/>
                <a:cs typeface="Twentieth Century"/>
                <a:sym typeface="Twentieth Century"/>
              </a:rPr>
              <a:t>Records that coordinate work, assign tasks, align schedules, direct researchers to materials. </a:t>
            </a:r>
            <a:endParaRPr sz="2600">
              <a:solidFill>
                <a:schemeClr val="lt1"/>
              </a:solidFill>
              <a:latin typeface="Twentieth Century"/>
              <a:ea typeface="Twentieth Century"/>
              <a:cs typeface="Twentieth Century"/>
              <a:sym typeface="Twentieth Century"/>
            </a:endParaRPr>
          </a:p>
          <a:p>
            <a:pPr marL="0" lvl="0" indent="0" algn="l" rtl="0">
              <a:spcBef>
                <a:spcPts val="1200"/>
              </a:spcBef>
              <a:spcAft>
                <a:spcPts val="0"/>
              </a:spcAft>
              <a:buNone/>
            </a:pPr>
            <a:r>
              <a:rPr lang="en" sz="2600" b="1" u="sng">
                <a:solidFill>
                  <a:srgbClr val="FFB703"/>
                </a:solidFill>
                <a:latin typeface="Twentieth Century"/>
                <a:ea typeface="Twentieth Century"/>
                <a:cs typeface="Twentieth Century"/>
                <a:sym typeface="Twentieth Century"/>
              </a:rPr>
              <a:t>Approach:</a:t>
            </a:r>
            <a:r>
              <a:rPr lang="en" sz="2600">
                <a:solidFill>
                  <a:schemeClr val="lt1"/>
                </a:solidFill>
                <a:latin typeface="Twentieth Century"/>
                <a:ea typeface="Twentieth Century"/>
                <a:cs typeface="Twentieth Century"/>
                <a:sym typeface="Twentieth Century"/>
              </a:rPr>
              <a:t> Records that make explicit the theory or expertise that underpins work. </a:t>
            </a:r>
            <a:r>
              <a:rPr lang="en" sz="2600">
                <a:solidFill>
                  <a:srgbClr val="FFB703"/>
                </a:solidFill>
                <a:latin typeface="Twentieth Century"/>
                <a:ea typeface="Twentieth Century"/>
                <a:cs typeface="Twentieth Century"/>
                <a:sym typeface="Twentieth Century"/>
              </a:rPr>
              <a:t>The “why” or “how” of the utterance is more important than the “what”</a:t>
            </a:r>
            <a:r>
              <a:rPr lang="en" sz="2600">
                <a:solidFill>
                  <a:schemeClr val="lt1"/>
                </a:solidFill>
                <a:latin typeface="Twentieth Century"/>
                <a:ea typeface="Twentieth Century"/>
                <a:cs typeface="Twentieth Century"/>
                <a:sym typeface="Twentieth Century"/>
              </a:rPr>
              <a:t> of the record. </a:t>
            </a:r>
            <a:endParaRPr sz="2600">
              <a:solidFill>
                <a:schemeClr val="lt1"/>
              </a:solidFill>
              <a:latin typeface="Twentieth Century"/>
              <a:ea typeface="Twentieth Century"/>
              <a:cs typeface="Twentieth Century"/>
              <a:sym typeface="Twentieth Century"/>
            </a:endParaRPr>
          </a:p>
          <a:p>
            <a:pPr marL="0" lvl="0" indent="0" algn="l" rtl="0">
              <a:spcBef>
                <a:spcPts val="1200"/>
              </a:spcBef>
              <a:spcAft>
                <a:spcPts val="1200"/>
              </a:spcAft>
              <a:buNone/>
            </a:pPr>
            <a:r>
              <a:rPr lang="en" sz="2600" b="1" u="sng">
                <a:solidFill>
                  <a:srgbClr val="FFB703"/>
                </a:solidFill>
                <a:latin typeface="Twentieth Century"/>
                <a:ea typeface="Twentieth Century"/>
                <a:cs typeface="Twentieth Century"/>
                <a:sym typeface="Twentieth Century"/>
              </a:rPr>
              <a:t>Outcome:</a:t>
            </a:r>
            <a:r>
              <a:rPr lang="en" sz="2600">
                <a:solidFill>
                  <a:srgbClr val="FFB703"/>
                </a:solidFill>
                <a:latin typeface="Twentieth Century"/>
                <a:ea typeface="Twentieth Century"/>
                <a:cs typeface="Twentieth Century"/>
                <a:sym typeface="Twentieth Century"/>
              </a:rPr>
              <a:t> </a:t>
            </a:r>
            <a:r>
              <a:rPr lang="en" sz="2600">
                <a:solidFill>
                  <a:schemeClr val="lt1"/>
                </a:solidFill>
                <a:latin typeface="Twentieth Century"/>
                <a:ea typeface="Twentieth Century"/>
                <a:cs typeface="Twentieth Century"/>
                <a:sym typeface="Twentieth Century"/>
              </a:rPr>
              <a:t>Records that denote completion/achievement of project or goal</a:t>
            </a:r>
            <a:endParaRPr sz="26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p:nvPr/>
        </p:nvSpPr>
        <p:spPr>
          <a:xfrm>
            <a:off x="4572000" y="0"/>
            <a:ext cx="4572000" cy="5143500"/>
          </a:xfrm>
          <a:prstGeom prst="rect">
            <a:avLst/>
          </a:prstGeom>
          <a:solidFill>
            <a:srgbClr val="5D3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1" name="Google Shape;161;p27"/>
          <p:cNvSpPr txBox="1">
            <a:spLocks noGrp="1"/>
          </p:cNvSpPr>
          <p:nvPr>
            <p:ph type="ctrTitle"/>
          </p:nvPr>
        </p:nvSpPr>
        <p:spPr>
          <a:xfrm>
            <a:off x="311700" y="141825"/>
            <a:ext cx="4260300" cy="926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latin typeface="Twentieth Century"/>
                <a:ea typeface="Twentieth Century"/>
                <a:cs typeface="Twentieth Century"/>
                <a:sym typeface="Twentieth Century"/>
              </a:rPr>
              <a:t>Next Steps:</a:t>
            </a:r>
            <a:endParaRPr>
              <a:latin typeface="Twentieth Century"/>
              <a:ea typeface="Twentieth Century"/>
              <a:cs typeface="Twentieth Century"/>
              <a:sym typeface="Twentieth Century"/>
            </a:endParaRPr>
          </a:p>
        </p:txBody>
      </p:sp>
      <p:pic>
        <p:nvPicPr>
          <p:cNvPr id="162" name="Google Shape;162;p27"/>
          <p:cNvPicPr preferRelativeResize="0"/>
          <p:nvPr/>
        </p:nvPicPr>
        <p:blipFill>
          <a:blip r:embed="rId3">
            <a:alphaModFix/>
          </a:blip>
          <a:stretch>
            <a:fillRect/>
          </a:stretch>
        </p:blipFill>
        <p:spPr>
          <a:xfrm>
            <a:off x="5168176" y="1446887"/>
            <a:ext cx="3975826" cy="2249725"/>
          </a:xfrm>
          <a:prstGeom prst="rect">
            <a:avLst/>
          </a:prstGeom>
          <a:noFill/>
          <a:ln>
            <a:noFill/>
          </a:ln>
        </p:spPr>
      </p:pic>
      <p:sp>
        <p:nvSpPr>
          <p:cNvPr id="163" name="Google Shape;163;p27"/>
          <p:cNvSpPr txBox="1"/>
          <p:nvPr/>
        </p:nvSpPr>
        <p:spPr>
          <a:xfrm>
            <a:off x="387650" y="1106225"/>
            <a:ext cx="3885900" cy="3734700"/>
          </a:xfrm>
          <a:prstGeom prst="rect">
            <a:avLst/>
          </a:prstGeom>
          <a:noFill/>
          <a:ln>
            <a:noFill/>
          </a:ln>
        </p:spPr>
        <p:txBody>
          <a:bodyPr spcFirstLastPara="1" wrap="square" lIns="91425" tIns="91425" rIns="91425" bIns="91425" anchor="t" anchorCtr="0">
            <a:noAutofit/>
          </a:bodyPr>
          <a:lstStyle/>
          <a:p>
            <a:pPr marL="457200" lvl="0" indent="-387350" algn="l" rtl="0">
              <a:spcBef>
                <a:spcPts val="0"/>
              </a:spcBef>
              <a:spcAft>
                <a:spcPts val="0"/>
              </a:spcAft>
              <a:buClr>
                <a:schemeClr val="dk2"/>
              </a:buClr>
              <a:buSzPts val="2500"/>
              <a:buFont typeface="Twentieth Century"/>
              <a:buChar char="●"/>
            </a:pPr>
            <a:r>
              <a:rPr lang="en" sz="2500" dirty="0">
                <a:solidFill>
                  <a:schemeClr val="dk2"/>
                </a:solidFill>
                <a:latin typeface="Twentieth Century"/>
                <a:ea typeface="Twentieth Century"/>
                <a:cs typeface="Twentieth Century"/>
                <a:sym typeface="Twentieth Century"/>
              </a:rPr>
              <a:t>Code the same data set for two other dimensions of the heuristic: </a:t>
            </a:r>
            <a:r>
              <a:rPr lang="en" sz="2500" dirty="0">
                <a:solidFill>
                  <a:srgbClr val="FFB703"/>
                </a:solidFill>
                <a:latin typeface="Twentieth Century"/>
                <a:ea typeface="Twentieth Century"/>
                <a:cs typeface="Twentieth Century"/>
                <a:sym typeface="Twentieth Century"/>
              </a:rPr>
              <a:t>Best practices and core principles.</a:t>
            </a:r>
            <a:endParaRPr sz="2500" dirty="0">
              <a:solidFill>
                <a:srgbClr val="FFB703"/>
              </a:solidFill>
              <a:latin typeface="Twentieth Century"/>
              <a:ea typeface="Twentieth Century"/>
              <a:cs typeface="Twentieth Century"/>
              <a:sym typeface="Twentieth Century"/>
            </a:endParaRPr>
          </a:p>
          <a:p>
            <a:pPr marL="457200" lvl="0" indent="-387350" algn="l" rtl="0">
              <a:spcBef>
                <a:spcPts val="1000"/>
              </a:spcBef>
              <a:spcAft>
                <a:spcPts val="1000"/>
              </a:spcAft>
              <a:buClr>
                <a:schemeClr val="dk2"/>
              </a:buClr>
              <a:buSzPts val="2500"/>
              <a:buFont typeface="Twentieth Century"/>
              <a:buChar char="●"/>
            </a:pPr>
            <a:r>
              <a:rPr lang="en" sz="2500" dirty="0">
                <a:solidFill>
                  <a:schemeClr val="dk2"/>
                </a:solidFill>
                <a:latin typeface="Twentieth Century"/>
                <a:ea typeface="Twentieth Century"/>
                <a:cs typeface="Twentieth Century"/>
                <a:sym typeface="Twentieth Century"/>
              </a:rPr>
              <a:t>Conduct discourse-based interviews</a:t>
            </a:r>
            <a:endParaRPr sz="2500" dirty="0">
              <a:solidFill>
                <a:schemeClr val="dk2"/>
              </a:solidFill>
              <a:latin typeface="Twentieth Century"/>
              <a:ea typeface="Twentieth Century"/>
              <a:cs typeface="Twentieth Century"/>
              <a:sym typeface="Twentieth Centur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p:nvPr/>
        </p:nvSpPr>
        <p:spPr>
          <a:xfrm>
            <a:off x="0" y="-2025"/>
            <a:ext cx="9144000" cy="5145600"/>
          </a:xfrm>
          <a:prstGeom prst="rect">
            <a:avLst/>
          </a:prstGeom>
          <a:solidFill>
            <a:srgbClr val="5D3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169" name="Google Shape;169;p28"/>
          <p:cNvPicPr preferRelativeResize="0"/>
          <p:nvPr/>
        </p:nvPicPr>
        <p:blipFill>
          <a:blip r:embed="rId3">
            <a:alphaModFix/>
          </a:blip>
          <a:stretch>
            <a:fillRect/>
          </a:stretch>
        </p:blipFill>
        <p:spPr>
          <a:xfrm rot="-5400000">
            <a:off x="6194202" y="2193702"/>
            <a:ext cx="5152399" cy="747200"/>
          </a:xfrm>
          <a:prstGeom prst="rect">
            <a:avLst/>
          </a:prstGeom>
          <a:noFill/>
          <a:ln>
            <a:noFill/>
          </a:ln>
        </p:spPr>
      </p:pic>
      <p:sp>
        <p:nvSpPr>
          <p:cNvPr id="170" name="Google Shape;170;p28"/>
          <p:cNvSpPr txBox="1">
            <a:spLocks noGrp="1"/>
          </p:cNvSpPr>
          <p:nvPr>
            <p:ph type="title"/>
          </p:nvPr>
        </p:nvSpPr>
        <p:spPr>
          <a:xfrm>
            <a:off x="176400" y="148675"/>
            <a:ext cx="879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B703"/>
                </a:solidFill>
                <a:latin typeface="Twentieth Century"/>
                <a:ea typeface="Twentieth Century"/>
                <a:cs typeface="Twentieth Century"/>
                <a:sym typeface="Twentieth Century"/>
              </a:rPr>
              <a:t>Learn more about Constructive Distributed Work</a:t>
            </a:r>
            <a:endParaRPr>
              <a:solidFill>
                <a:srgbClr val="FFB703"/>
              </a:solidFill>
              <a:latin typeface="Twentieth Century"/>
              <a:ea typeface="Twentieth Century"/>
              <a:cs typeface="Twentieth Century"/>
              <a:sym typeface="Twentieth Century"/>
            </a:endParaRPr>
          </a:p>
        </p:txBody>
      </p:sp>
      <p:sp>
        <p:nvSpPr>
          <p:cNvPr id="171" name="Google Shape;171;p28"/>
          <p:cNvSpPr txBox="1">
            <a:spLocks noGrp="1"/>
          </p:cNvSpPr>
          <p:nvPr>
            <p:ph type="body" idx="1"/>
          </p:nvPr>
        </p:nvSpPr>
        <p:spPr>
          <a:xfrm>
            <a:off x="176400" y="833200"/>
            <a:ext cx="8111700" cy="2926800"/>
          </a:xfrm>
          <a:prstGeom prst="rect">
            <a:avLst/>
          </a:prstGeom>
        </p:spPr>
        <p:txBody>
          <a:bodyPr spcFirstLastPara="1" wrap="square" lIns="91425" tIns="91425" rIns="91425" bIns="91425" anchor="t" anchorCtr="0">
            <a:noAutofit/>
          </a:bodyPr>
          <a:lstStyle/>
          <a:p>
            <a:pPr marL="457200" lvl="0" indent="-329882" algn="l" rtl="0">
              <a:lnSpc>
                <a:spcPct val="95000"/>
              </a:lnSpc>
              <a:spcBef>
                <a:spcPts val="0"/>
              </a:spcBef>
              <a:spcAft>
                <a:spcPts val="0"/>
              </a:spcAft>
              <a:buClr>
                <a:schemeClr val="lt1"/>
              </a:buClr>
              <a:buSzPts val="1595"/>
              <a:buFont typeface="Twentieth Century"/>
              <a:buChar char="●"/>
            </a:pPr>
            <a:r>
              <a:rPr lang="en" sz="1595" dirty="0">
                <a:solidFill>
                  <a:schemeClr val="lt1"/>
                </a:solidFill>
                <a:latin typeface="Twentieth Century"/>
                <a:ea typeface="Twentieth Century"/>
                <a:cs typeface="Twentieth Century"/>
                <a:sym typeface="Twentieth Century"/>
              </a:rPr>
              <a:t>McMullin, M. &amp; Dilger, B. (2021). Constructive Distributed Work: An integrated approach to sustainable collaboration and research for distributed teams. </a:t>
            </a:r>
            <a:r>
              <a:rPr lang="en" sz="1595" i="1" dirty="0">
                <a:solidFill>
                  <a:schemeClr val="lt1"/>
                </a:solidFill>
                <a:latin typeface="Twentieth Century"/>
                <a:ea typeface="Twentieth Century"/>
                <a:cs typeface="Twentieth Century"/>
                <a:sym typeface="Twentieth Century"/>
              </a:rPr>
              <a:t>Journal of Business and Technical Communication, 35</a:t>
            </a:r>
            <a:r>
              <a:rPr lang="en" sz="1595" dirty="0">
                <a:solidFill>
                  <a:schemeClr val="lt1"/>
                </a:solidFill>
                <a:latin typeface="Twentieth Century"/>
                <a:ea typeface="Twentieth Century"/>
                <a:cs typeface="Twentieth Century"/>
                <a:sym typeface="Twentieth Century"/>
              </a:rPr>
              <a:t> (4), 469-495.</a:t>
            </a:r>
            <a:endParaRPr sz="1595" dirty="0">
              <a:solidFill>
                <a:schemeClr val="lt1"/>
              </a:solidFill>
              <a:latin typeface="Twentieth Century"/>
              <a:ea typeface="Twentieth Century"/>
              <a:cs typeface="Twentieth Century"/>
              <a:sym typeface="Twentieth Century"/>
            </a:endParaRPr>
          </a:p>
          <a:p>
            <a:pPr marL="457200" lvl="0" indent="-329882" algn="l" rtl="0">
              <a:lnSpc>
                <a:spcPct val="95000"/>
              </a:lnSpc>
              <a:spcBef>
                <a:spcPts val="0"/>
              </a:spcBef>
              <a:spcAft>
                <a:spcPts val="0"/>
              </a:spcAft>
              <a:buClr>
                <a:schemeClr val="lt1"/>
              </a:buClr>
              <a:buSzPts val="1595"/>
              <a:buFont typeface="Twentieth Century"/>
              <a:buChar char="●"/>
            </a:pPr>
            <a:r>
              <a:rPr lang="en" sz="1595" dirty="0">
                <a:solidFill>
                  <a:schemeClr val="lt1"/>
                </a:solidFill>
                <a:latin typeface="Twentieth Century"/>
                <a:ea typeface="Twentieth Century"/>
                <a:cs typeface="Twentieth Century"/>
                <a:sym typeface="Twentieth Century"/>
              </a:rPr>
              <a:t>Weech, S., Banat, H., McMullin, M., Swatek, A, Gupta, A., and Dilger, B. (2022). “Assessing Equity and Inclusion in Research Teams through Constructive Distributed Work.” In 2022 IEEE International Professional Communication Conference (ProComm), 65-71. </a:t>
            </a:r>
            <a:endParaRPr sz="1595" dirty="0">
              <a:solidFill>
                <a:schemeClr val="lt1"/>
              </a:solidFill>
              <a:latin typeface="Twentieth Century"/>
              <a:ea typeface="Twentieth Century"/>
              <a:cs typeface="Twentieth Century"/>
              <a:sym typeface="Twentieth Century"/>
            </a:endParaRPr>
          </a:p>
          <a:p>
            <a:pPr marL="457200" lvl="0" indent="-329882" algn="l" rtl="0">
              <a:lnSpc>
                <a:spcPct val="95000"/>
              </a:lnSpc>
              <a:spcBef>
                <a:spcPts val="0"/>
              </a:spcBef>
              <a:spcAft>
                <a:spcPts val="0"/>
              </a:spcAft>
              <a:buClr>
                <a:schemeClr val="lt1"/>
              </a:buClr>
              <a:buSzPts val="1595"/>
              <a:buFont typeface="Twentieth Century"/>
              <a:buChar char="●"/>
            </a:pPr>
            <a:r>
              <a:rPr lang="en" sz="1595" dirty="0">
                <a:solidFill>
                  <a:schemeClr val="lt1"/>
                </a:solidFill>
                <a:latin typeface="Twentieth Century"/>
                <a:ea typeface="Twentieth Century"/>
                <a:cs typeface="Twentieth Century"/>
                <a:sym typeface="Twentieth Century"/>
              </a:rPr>
              <a:t>McMullin, M., Banat, H., Weech, S., &amp; Dilger, B. (2022). “Building Ethical Distributed Teams Through Sustained Attention to Infrastructure.” </a:t>
            </a:r>
            <a:r>
              <a:rPr lang="en" sz="1595" i="1" dirty="0">
                <a:solidFill>
                  <a:schemeClr val="lt1"/>
                </a:solidFill>
                <a:latin typeface="Twentieth Century"/>
                <a:ea typeface="Twentieth Century"/>
                <a:cs typeface="Twentieth Century"/>
                <a:sym typeface="Twentieth Century"/>
              </a:rPr>
              <a:t>Communication Design Quarterly</a:t>
            </a:r>
            <a:r>
              <a:rPr lang="en" sz="1595" dirty="0">
                <a:solidFill>
                  <a:schemeClr val="lt1"/>
                </a:solidFill>
                <a:latin typeface="Twentieth Century"/>
                <a:ea typeface="Twentieth Century"/>
                <a:cs typeface="Twentieth Century"/>
                <a:sym typeface="Twentieth Century"/>
              </a:rPr>
              <a:t>, 10(2), 32-43. </a:t>
            </a:r>
            <a:endParaRPr sz="1595" dirty="0">
              <a:solidFill>
                <a:schemeClr val="lt1"/>
              </a:solidFill>
              <a:latin typeface="Twentieth Century"/>
              <a:ea typeface="Twentieth Century"/>
              <a:cs typeface="Twentieth Century"/>
              <a:sym typeface="Twentieth Century"/>
            </a:endParaRPr>
          </a:p>
          <a:p>
            <a:pPr marL="0" lvl="0" indent="0" algn="l" rtl="0">
              <a:lnSpc>
                <a:spcPct val="95000"/>
              </a:lnSpc>
              <a:spcBef>
                <a:spcPts val="1200"/>
              </a:spcBef>
              <a:spcAft>
                <a:spcPts val="0"/>
              </a:spcAft>
              <a:buSzPts val="852"/>
              <a:buNone/>
            </a:pPr>
            <a:r>
              <a:rPr lang="en" sz="1595" dirty="0">
                <a:solidFill>
                  <a:schemeClr val="lt1"/>
                </a:solidFill>
                <a:latin typeface="Twentieth Century"/>
                <a:ea typeface="Twentieth Century"/>
                <a:cs typeface="Twentieth Century"/>
                <a:sym typeface="Twentieth Century"/>
              </a:rPr>
              <a:t>And stop by the Student Research Competition to chat with more Crowbirds:</a:t>
            </a:r>
            <a:endParaRPr sz="1595" dirty="0">
              <a:solidFill>
                <a:schemeClr val="lt1"/>
              </a:solidFill>
              <a:latin typeface="Twentieth Century"/>
              <a:ea typeface="Twentieth Century"/>
              <a:cs typeface="Twentieth Century"/>
              <a:sym typeface="Twentieth Century"/>
            </a:endParaRPr>
          </a:p>
          <a:p>
            <a:pPr marL="457200" lvl="0" indent="-329882" algn="l" rtl="0">
              <a:lnSpc>
                <a:spcPct val="95000"/>
              </a:lnSpc>
              <a:spcBef>
                <a:spcPts val="1200"/>
              </a:spcBef>
              <a:spcAft>
                <a:spcPts val="0"/>
              </a:spcAft>
              <a:buClr>
                <a:schemeClr val="lt1"/>
              </a:buClr>
              <a:buSzPts val="1595"/>
              <a:buFont typeface="Twentieth Century"/>
              <a:buChar char="●"/>
            </a:pPr>
            <a:r>
              <a:rPr lang="en" sz="1595" dirty="0">
                <a:solidFill>
                  <a:schemeClr val="lt1"/>
                </a:solidFill>
                <a:latin typeface="Twentieth Century"/>
                <a:ea typeface="Twentieth Century"/>
                <a:cs typeface="Twentieth Century"/>
                <a:sym typeface="Twentieth Century"/>
              </a:rPr>
              <a:t>Buwick, S. &amp; Islas, N. (2024). Using collaborative coding to study how research teams coordinate work. </a:t>
            </a:r>
            <a:endParaRPr sz="1595" dirty="0">
              <a:solidFill>
                <a:schemeClr val="lt1"/>
              </a:solidFill>
              <a:latin typeface="Twentieth Century"/>
              <a:ea typeface="Twentieth Century"/>
              <a:cs typeface="Twentieth Century"/>
              <a:sym typeface="Twentieth Century"/>
            </a:endParaRPr>
          </a:p>
        </p:txBody>
      </p:sp>
      <p:sp>
        <p:nvSpPr>
          <p:cNvPr id="172" name="Google Shape;172;p28"/>
          <p:cNvSpPr txBox="1"/>
          <p:nvPr/>
        </p:nvSpPr>
        <p:spPr>
          <a:xfrm>
            <a:off x="176400" y="4041600"/>
            <a:ext cx="6476648" cy="11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lt1"/>
                </a:solidFill>
                <a:latin typeface="Twentieth Century"/>
                <a:ea typeface="Twentieth Century"/>
                <a:cs typeface="Twentieth Century"/>
                <a:sym typeface="Twentieth Century"/>
              </a:rPr>
              <a:t>Visit </a:t>
            </a:r>
            <a:r>
              <a:rPr lang="en" sz="2500" u="sng" dirty="0">
                <a:solidFill>
                  <a:srgbClr val="FFB703"/>
                </a:solidFill>
                <a:latin typeface="Twentieth Century"/>
                <a:ea typeface="Twentieth Century"/>
                <a:cs typeface="Twentieth Century"/>
                <a:sym typeface="Twentieth Century"/>
                <a:hlinkClick r:id="rId4">
                  <a:extLst>
                    <a:ext uri="{A12FA001-AC4F-418D-AE19-62706E023703}">
                      <ahyp:hlinkClr xmlns:ahyp="http://schemas.microsoft.com/office/drawing/2018/hyperlinkcolor" val="tx"/>
                    </a:ext>
                  </a:extLst>
                </a:hlinkClick>
              </a:rPr>
              <a:t>Writecrow.org/cdw/</a:t>
            </a:r>
            <a:r>
              <a:rPr lang="en" sz="2500" dirty="0">
                <a:solidFill>
                  <a:schemeClr val="lt1"/>
                </a:solidFill>
                <a:latin typeface="Twentieth Century"/>
                <a:ea typeface="Twentieth Century"/>
                <a:cs typeface="Twentieth Century"/>
                <a:sym typeface="Twentieth Century"/>
              </a:rPr>
              <a:t> for more information and to access tools created by the CDW team. </a:t>
            </a:r>
            <a:endParaRPr sz="2500" dirty="0">
              <a:solidFill>
                <a:schemeClr val="lt1"/>
              </a:solidFill>
              <a:latin typeface="Twentieth Century"/>
              <a:ea typeface="Twentieth Century"/>
              <a:cs typeface="Twentieth Century"/>
              <a:sym typeface="Twentieth Century"/>
            </a:endParaRPr>
          </a:p>
        </p:txBody>
      </p:sp>
      <p:pic>
        <p:nvPicPr>
          <p:cNvPr id="3" name="Picture 2">
            <a:extLst>
              <a:ext uri="{FF2B5EF4-FFF2-40B4-BE49-F238E27FC236}">
                <a16:creationId xmlns:a16="http://schemas.microsoft.com/office/drawing/2014/main" id="{4AB8EBA3-ED5C-D353-A2D7-41E816C728FF}"/>
              </a:ext>
            </a:extLst>
          </p:cNvPr>
          <p:cNvPicPr>
            <a:picLocks noChangeAspect="1"/>
          </p:cNvPicPr>
          <p:nvPr/>
        </p:nvPicPr>
        <p:blipFill>
          <a:blip r:embed="rId5"/>
          <a:stretch>
            <a:fillRect/>
          </a:stretch>
        </p:blipFill>
        <p:spPr>
          <a:xfrm>
            <a:off x="7028445" y="3986745"/>
            <a:ext cx="992959" cy="10080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p:nvPr/>
        </p:nvSpPr>
        <p:spPr>
          <a:xfrm>
            <a:off x="4572000" y="0"/>
            <a:ext cx="4572000" cy="5143500"/>
          </a:xfrm>
          <a:prstGeom prst="rect">
            <a:avLst/>
          </a:prstGeom>
          <a:solidFill>
            <a:srgbClr val="5D3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4" name="Google Shape;64;p14"/>
          <p:cNvSpPr txBox="1">
            <a:spLocks noGrp="1"/>
          </p:cNvSpPr>
          <p:nvPr>
            <p:ph type="ctrTitle"/>
          </p:nvPr>
        </p:nvSpPr>
        <p:spPr>
          <a:xfrm>
            <a:off x="175400" y="73275"/>
            <a:ext cx="4260300" cy="92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80">
                <a:latin typeface="Twentieth Century"/>
                <a:ea typeface="Twentieth Century"/>
                <a:cs typeface="Twentieth Century"/>
                <a:sym typeface="Twentieth Century"/>
              </a:rPr>
              <a:t>Corpus and Repository of Writing (Crow)</a:t>
            </a:r>
            <a:endParaRPr sz="2280">
              <a:latin typeface="Twentieth Century"/>
              <a:ea typeface="Twentieth Century"/>
              <a:cs typeface="Twentieth Century"/>
              <a:sym typeface="Twentieth Century"/>
            </a:endParaRPr>
          </a:p>
        </p:txBody>
      </p:sp>
      <p:pic>
        <p:nvPicPr>
          <p:cNvPr id="65" name="Google Shape;65;p14"/>
          <p:cNvPicPr preferRelativeResize="0"/>
          <p:nvPr/>
        </p:nvPicPr>
        <p:blipFill>
          <a:blip r:embed="rId3">
            <a:alphaModFix/>
          </a:blip>
          <a:stretch>
            <a:fillRect/>
          </a:stretch>
        </p:blipFill>
        <p:spPr>
          <a:xfrm>
            <a:off x="5168176" y="1446887"/>
            <a:ext cx="3975826" cy="2249725"/>
          </a:xfrm>
          <a:prstGeom prst="rect">
            <a:avLst/>
          </a:prstGeom>
          <a:noFill/>
          <a:ln>
            <a:noFill/>
          </a:ln>
        </p:spPr>
      </p:pic>
      <p:sp>
        <p:nvSpPr>
          <p:cNvPr id="66" name="Google Shape;66;p14"/>
          <p:cNvSpPr txBox="1"/>
          <p:nvPr/>
        </p:nvSpPr>
        <p:spPr>
          <a:xfrm>
            <a:off x="254450" y="1063225"/>
            <a:ext cx="4181400" cy="143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Twentieth Century"/>
                <a:ea typeface="Twentieth Century"/>
                <a:cs typeface="Twentieth Century"/>
                <a:sym typeface="Twentieth Century"/>
              </a:rPr>
              <a:t>We are: </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 sz="1600">
                <a:solidFill>
                  <a:schemeClr val="dk2"/>
                </a:solidFill>
                <a:latin typeface="Twentieth Century"/>
                <a:ea typeface="Twentieth Century"/>
                <a:cs typeface="Twentieth Century"/>
                <a:sym typeface="Twentieth Century"/>
              </a:rPr>
              <a:t>Interinstitutional </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 sz="1600">
                <a:solidFill>
                  <a:schemeClr val="dk2"/>
                </a:solidFill>
                <a:latin typeface="Twentieth Century"/>
                <a:ea typeface="Twentieth Century"/>
                <a:cs typeface="Twentieth Century"/>
                <a:sym typeface="Twentieth Century"/>
              </a:rPr>
              <a:t>Interdisciplinary</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 sz="1600">
                <a:solidFill>
                  <a:schemeClr val="dk2"/>
                </a:solidFill>
                <a:latin typeface="Twentieth Century"/>
                <a:ea typeface="Twentieth Century"/>
                <a:cs typeface="Twentieth Century"/>
                <a:sym typeface="Twentieth Century"/>
              </a:rPr>
              <a:t>Focused on inclusive, ethical and respicoral spaces for research teams</a:t>
            </a:r>
            <a:endParaRPr sz="1600">
              <a:solidFill>
                <a:schemeClr val="dk2"/>
              </a:solidFill>
              <a:latin typeface="Twentieth Century"/>
              <a:ea typeface="Twentieth Century"/>
              <a:cs typeface="Twentieth Century"/>
              <a:sym typeface="Twentieth Century"/>
            </a:endParaRPr>
          </a:p>
          <a:p>
            <a:pPr marL="45720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pic>
        <p:nvPicPr>
          <p:cNvPr id="67" name="Google Shape;67;p14" descr="Screenshot of 19 Crow researchers using Zoom for a videoconference meeting. "/>
          <p:cNvPicPr preferRelativeResize="0"/>
          <p:nvPr/>
        </p:nvPicPr>
        <p:blipFill>
          <a:blip r:embed="rId4">
            <a:alphaModFix/>
          </a:blip>
          <a:stretch>
            <a:fillRect/>
          </a:stretch>
        </p:blipFill>
        <p:spPr>
          <a:xfrm>
            <a:off x="175399" y="2689150"/>
            <a:ext cx="4129299" cy="1916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176400" y="148675"/>
            <a:ext cx="879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wentieth Century"/>
                <a:ea typeface="Twentieth Century"/>
                <a:cs typeface="Twentieth Century"/>
                <a:sym typeface="Twentieth Century"/>
              </a:rPr>
              <a:t>I</a:t>
            </a:r>
            <a:r>
              <a:rPr lang="en" sz="2688">
                <a:latin typeface="Twentieth Century"/>
                <a:ea typeface="Twentieth Century"/>
                <a:cs typeface="Twentieth Century"/>
                <a:sym typeface="Twentieth Century"/>
              </a:rPr>
              <a:t>ntroduction to the Constructive Distributes Work (CDW) Heuristic</a:t>
            </a:r>
            <a:endParaRPr sz="2688">
              <a:latin typeface="Twentieth Century"/>
              <a:ea typeface="Twentieth Century"/>
              <a:cs typeface="Twentieth Century"/>
              <a:sym typeface="Twentieth Century"/>
            </a:endParaRPr>
          </a:p>
        </p:txBody>
      </p:sp>
      <p:pic>
        <p:nvPicPr>
          <p:cNvPr id="73" name="Google Shape;73;p15"/>
          <p:cNvPicPr preferRelativeResize="0"/>
          <p:nvPr/>
        </p:nvPicPr>
        <p:blipFill>
          <a:blip r:embed="rId3">
            <a:alphaModFix/>
          </a:blip>
          <a:stretch>
            <a:fillRect/>
          </a:stretch>
        </p:blipFill>
        <p:spPr>
          <a:xfrm rot="-5400000">
            <a:off x="6194202" y="2193702"/>
            <a:ext cx="5152399" cy="747200"/>
          </a:xfrm>
          <a:prstGeom prst="rect">
            <a:avLst/>
          </a:prstGeom>
          <a:noFill/>
          <a:ln>
            <a:noFill/>
          </a:ln>
        </p:spPr>
      </p:pic>
      <p:pic>
        <p:nvPicPr>
          <p:cNvPr id="74" name="Google Shape;74;p15" descr="Grid that shows how the six best practices of  CDW include attention to core principles (rhetorical confidence, networked mentoring, sustainable infrastructure) as approach, activity, or outcome. "/>
          <p:cNvPicPr preferRelativeResize="0"/>
          <p:nvPr/>
        </p:nvPicPr>
        <p:blipFill>
          <a:blip r:embed="rId4">
            <a:alphaModFix/>
          </a:blip>
          <a:stretch>
            <a:fillRect/>
          </a:stretch>
        </p:blipFill>
        <p:spPr>
          <a:xfrm>
            <a:off x="563425" y="646050"/>
            <a:ext cx="6502126" cy="4383000"/>
          </a:xfrm>
          <a:prstGeom prst="rect">
            <a:avLst/>
          </a:prstGeom>
          <a:noFill/>
          <a:ln>
            <a:noFill/>
          </a:ln>
        </p:spPr>
      </p:pic>
      <p:sp>
        <p:nvSpPr>
          <p:cNvPr id="75" name="Google Shape;75;p15"/>
          <p:cNvSpPr/>
          <p:nvPr/>
        </p:nvSpPr>
        <p:spPr>
          <a:xfrm>
            <a:off x="2123400" y="646050"/>
            <a:ext cx="4621500" cy="476100"/>
          </a:xfrm>
          <a:prstGeom prst="frame">
            <a:avLst>
              <a:gd name="adj1" fmla="val 125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176400" y="148675"/>
            <a:ext cx="879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wentieth Century"/>
                <a:ea typeface="Twentieth Century"/>
                <a:cs typeface="Twentieth Century"/>
                <a:sym typeface="Twentieth Century"/>
              </a:rPr>
              <a:t>Understanding orientations to work</a:t>
            </a:r>
            <a:endParaRPr>
              <a:latin typeface="Twentieth Century"/>
              <a:ea typeface="Twentieth Century"/>
              <a:cs typeface="Twentieth Century"/>
              <a:sym typeface="Twentieth Century"/>
            </a:endParaRPr>
          </a:p>
        </p:txBody>
      </p:sp>
      <p:sp>
        <p:nvSpPr>
          <p:cNvPr id="81" name="Google Shape;81;p16"/>
          <p:cNvSpPr txBox="1">
            <a:spLocks noGrp="1"/>
          </p:cNvSpPr>
          <p:nvPr>
            <p:ph type="body" idx="1"/>
          </p:nvPr>
        </p:nvSpPr>
        <p:spPr>
          <a:xfrm>
            <a:off x="176400" y="833200"/>
            <a:ext cx="8111700" cy="414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757575"/>
                </a:solidFill>
                <a:latin typeface="Twentieth Century"/>
                <a:ea typeface="Twentieth Century"/>
                <a:cs typeface="Twentieth Century"/>
                <a:sym typeface="Twentieth Century"/>
              </a:rPr>
              <a:t>Activity</a:t>
            </a:r>
            <a:r>
              <a:rPr lang="en">
                <a:solidFill>
                  <a:srgbClr val="757575"/>
                </a:solidFill>
                <a:latin typeface="Twentieth Century"/>
                <a:ea typeface="Twentieth Century"/>
                <a:cs typeface="Twentieth Century"/>
                <a:sym typeface="Twentieth Century"/>
              </a:rPr>
              <a:t>— Process or task focused. Doing the “everyday work” of Crow research</a:t>
            </a:r>
            <a:endParaRPr>
              <a:solidFill>
                <a:srgbClr val="757575"/>
              </a:solidFill>
              <a:latin typeface="Twentieth Century"/>
              <a:ea typeface="Twentieth Century"/>
              <a:cs typeface="Twentieth Century"/>
              <a:sym typeface="Twentieth Century"/>
            </a:endParaRPr>
          </a:p>
          <a:p>
            <a:pPr marL="0" lvl="0" indent="0" algn="l" rtl="0">
              <a:spcBef>
                <a:spcPts val="1200"/>
              </a:spcBef>
              <a:spcAft>
                <a:spcPts val="0"/>
              </a:spcAft>
              <a:buNone/>
            </a:pPr>
            <a:r>
              <a:rPr lang="en" b="1">
                <a:solidFill>
                  <a:srgbClr val="757575"/>
                </a:solidFill>
                <a:latin typeface="Twentieth Century"/>
                <a:ea typeface="Twentieth Century"/>
                <a:cs typeface="Twentieth Century"/>
                <a:sym typeface="Twentieth Century"/>
              </a:rPr>
              <a:t>Approach</a:t>
            </a:r>
            <a:r>
              <a:rPr lang="en">
                <a:solidFill>
                  <a:srgbClr val="757575"/>
                </a:solidFill>
                <a:latin typeface="Twentieth Century"/>
                <a:ea typeface="Twentieth Century"/>
                <a:cs typeface="Twentieth Century"/>
                <a:sym typeface="Twentieth Century"/>
              </a:rPr>
              <a:t>— The theory and purpose that underpins *how* we work</a:t>
            </a:r>
            <a:endParaRPr>
              <a:solidFill>
                <a:srgbClr val="757575"/>
              </a:solidFill>
              <a:latin typeface="Twentieth Century"/>
              <a:ea typeface="Twentieth Century"/>
              <a:cs typeface="Twentieth Century"/>
              <a:sym typeface="Twentieth Century"/>
            </a:endParaRPr>
          </a:p>
          <a:p>
            <a:pPr marL="0" lvl="0" indent="0" algn="l" rtl="0">
              <a:spcBef>
                <a:spcPts val="1200"/>
              </a:spcBef>
              <a:spcAft>
                <a:spcPts val="0"/>
              </a:spcAft>
              <a:buNone/>
            </a:pPr>
            <a:r>
              <a:rPr lang="en" b="1">
                <a:solidFill>
                  <a:srgbClr val="757575"/>
                </a:solidFill>
                <a:latin typeface="Twentieth Century"/>
                <a:ea typeface="Twentieth Century"/>
                <a:cs typeface="Twentieth Century"/>
                <a:sym typeface="Twentieth Century"/>
              </a:rPr>
              <a:t>Outcomes</a:t>
            </a:r>
            <a:r>
              <a:rPr lang="en">
                <a:solidFill>
                  <a:srgbClr val="757575"/>
                </a:solidFill>
                <a:latin typeface="Twentieth Century"/>
                <a:ea typeface="Twentieth Century"/>
                <a:cs typeface="Twentieth Century"/>
                <a:sym typeface="Twentieth Century"/>
              </a:rPr>
              <a:t>— Evidence of achieving core principles and furthering project goals. </a:t>
            </a:r>
            <a:endParaRPr>
              <a:solidFill>
                <a:srgbClr val="757575"/>
              </a:solidFill>
              <a:latin typeface="Twentieth Century"/>
              <a:ea typeface="Twentieth Century"/>
              <a:cs typeface="Twentieth Century"/>
              <a:sym typeface="Twentieth Century"/>
            </a:endParaRPr>
          </a:p>
          <a:p>
            <a:pPr marL="0" lvl="0" indent="0" algn="l" rtl="0">
              <a:spcBef>
                <a:spcPts val="1200"/>
              </a:spcBef>
              <a:spcAft>
                <a:spcPts val="0"/>
              </a:spcAft>
              <a:buNone/>
            </a:pPr>
            <a:endParaRPr>
              <a:solidFill>
                <a:srgbClr val="757575"/>
              </a:solidFill>
              <a:latin typeface="Twentieth Century"/>
              <a:ea typeface="Twentieth Century"/>
              <a:cs typeface="Twentieth Century"/>
              <a:sym typeface="Twentieth Century"/>
            </a:endParaRPr>
          </a:p>
          <a:p>
            <a:pPr marL="0" lvl="0" indent="0" algn="l" rtl="0">
              <a:spcBef>
                <a:spcPts val="1200"/>
              </a:spcBef>
              <a:spcAft>
                <a:spcPts val="1200"/>
              </a:spcAft>
              <a:buNone/>
            </a:pPr>
            <a:r>
              <a:rPr lang="en" sz="2200">
                <a:solidFill>
                  <a:srgbClr val="757575"/>
                </a:solidFill>
                <a:latin typeface="Twentieth Century"/>
                <a:ea typeface="Twentieth Century"/>
                <a:cs typeface="Twentieth Century"/>
                <a:sym typeface="Twentieth Century"/>
              </a:rPr>
              <a:t>When writing and teaching about CDW we find that the distinction between activity and approach are sometimes difficult to explain. Clearer distinctions and definitions for how we recognize these elements are necessary for assessment and for building more generalizable tools for research teams. </a:t>
            </a:r>
            <a:endParaRPr sz="2200">
              <a:solidFill>
                <a:srgbClr val="757575"/>
              </a:solidFill>
              <a:latin typeface="Twentieth Century"/>
              <a:ea typeface="Twentieth Century"/>
              <a:cs typeface="Twentieth Century"/>
              <a:sym typeface="Twentieth Century"/>
            </a:endParaRPr>
          </a:p>
        </p:txBody>
      </p:sp>
      <p:pic>
        <p:nvPicPr>
          <p:cNvPr id="82" name="Google Shape;82;p16"/>
          <p:cNvPicPr preferRelativeResize="0"/>
          <p:nvPr/>
        </p:nvPicPr>
        <p:blipFill>
          <a:blip r:embed="rId3">
            <a:alphaModFix/>
          </a:blip>
          <a:stretch>
            <a:fillRect/>
          </a:stretch>
        </p:blipFill>
        <p:spPr>
          <a:xfrm rot="-5400000">
            <a:off x="6194202" y="2193702"/>
            <a:ext cx="5152399" cy="747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176400" y="148675"/>
            <a:ext cx="879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wentieth Century"/>
                <a:ea typeface="Twentieth Century"/>
                <a:cs typeface="Twentieth Century"/>
                <a:sym typeface="Twentieth Century"/>
              </a:rPr>
              <a:t>For example: Approach, activity, or outcome?</a:t>
            </a:r>
            <a:endParaRPr>
              <a:latin typeface="Twentieth Century"/>
              <a:ea typeface="Twentieth Century"/>
              <a:cs typeface="Twentieth Century"/>
              <a:sym typeface="Twentieth Century"/>
            </a:endParaRPr>
          </a:p>
        </p:txBody>
      </p:sp>
      <p:sp>
        <p:nvSpPr>
          <p:cNvPr id="88" name="Google Shape;88;p17"/>
          <p:cNvSpPr txBox="1">
            <a:spLocks noGrp="1"/>
          </p:cNvSpPr>
          <p:nvPr>
            <p:ph type="body" idx="1"/>
          </p:nvPr>
        </p:nvSpPr>
        <p:spPr>
          <a:xfrm>
            <a:off x="176400" y="833200"/>
            <a:ext cx="8111700" cy="414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757575"/>
                </a:solidFill>
                <a:latin typeface="Twentieth Century"/>
                <a:ea typeface="Twentieth Century"/>
                <a:cs typeface="Twentieth Century"/>
                <a:sym typeface="Twentieth Century"/>
              </a:rPr>
              <a:t>This kind of interaction is a typical one that occurs on Basecamp (our team communication platform): </a:t>
            </a:r>
            <a:endParaRPr>
              <a:solidFill>
                <a:srgbClr val="757575"/>
              </a:solidFill>
              <a:latin typeface="Twentieth Century"/>
              <a:ea typeface="Twentieth Century"/>
              <a:cs typeface="Twentieth Century"/>
              <a:sym typeface="Twentieth Century"/>
            </a:endParaRPr>
          </a:p>
          <a:p>
            <a:pPr marL="0" lvl="0" indent="0" algn="l" rtl="0">
              <a:spcBef>
                <a:spcPts val="1200"/>
              </a:spcBef>
              <a:spcAft>
                <a:spcPts val="0"/>
              </a:spcAft>
              <a:buNone/>
            </a:pPr>
            <a:r>
              <a:rPr lang="en" b="1">
                <a:solidFill>
                  <a:srgbClr val="757575"/>
                </a:solidFill>
                <a:latin typeface="Twentieth Century"/>
                <a:ea typeface="Twentieth Century"/>
                <a:cs typeface="Twentieth Century"/>
                <a:sym typeface="Twentieth Century"/>
              </a:rPr>
              <a:t>Undergraduate researcher #1:</a:t>
            </a:r>
            <a:r>
              <a:rPr lang="en">
                <a:solidFill>
                  <a:srgbClr val="757575"/>
                </a:solidFill>
                <a:latin typeface="Twentieth Century"/>
                <a:ea typeface="Twentieth Century"/>
                <a:cs typeface="Twentieth Century"/>
                <a:sym typeface="Twentieth Century"/>
              </a:rPr>
              <a:t> I have finished my first environmental scan linked </a:t>
            </a:r>
            <a:r>
              <a:rPr lang="en" u="sng">
                <a:solidFill>
                  <a:schemeClr val="accent1"/>
                </a:solidFill>
                <a:latin typeface="Twentieth Century"/>
                <a:ea typeface="Twentieth Century"/>
                <a:cs typeface="Twentieth Century"/>
                <a:sym typeface="Twentieth Century"/>
              </a:rPr>
              <a:t>here. </a:t>
            </a:r>
            <a:r>
              <a:rPr lang="en">
                <a:solidFill>
                  <a:srgbClr val="757575"/>
                </a:solidFill>
                <a:latin typeface="Twentieth Century"/>
                <a:ea typeface="Twentieth Century"/>
                <a:cs typeface="Twentieth Century"/>
                <a:sym typeface="Twentieth Century"/>
              </a:rPr>
              <a:t>Can @</a:t>
            </a:r>
            <a:r>
              <a:rPr lang="en" b="1">
                <a:solidFill>
                  <a:srgbClr val="757575"/>
                </a:solidFill>
                <a:latin typeface="Twentieth Century"/>
                <a:ea typeface="Twentieth Century"/>
                <a:cs typeface="Twentieth Century"/>
                <a:sym typeface="Twentieth Century"/>
              </a:rPr>
              <a:t>UG researcher #2 </a:t>
            </a:r>
            <a:r>
              <a:rPr lang="en">
                <a:solidFill>
                  <a:srgbClr val="757575"/>
                </a:solidFill>
                <a:latin typeface="Twentieth Century"/>
                <a:ea typeface="Twentieth Century"/>
                <a:cs typeface="Twentieth Century"/>
                <a:sym typeface="Twentieth Century"/>
              </a:rPr>
              <a:t>do a secondary review of it? </a:t>
            </a:r>
            <a:endParaRPr>
              <a:solidFill>
                <a:srgbClr val="757575"/>
              </a:solidFill>
              <a:latin typeface="Twentieth Century"/>
              <a:ea typeface="Twentieth Century"/>
              <a:cs typeface="Twentieth Century"/>
              <a:sym typeface="Twentieth Century"/>
            </a:endParaRPr>
          </a:p>
          <a:p>
            <a:pPr marL="0" lvl="0" indent="0" algn="l" rtl="0">
              <a:spcBef>
                <a:spcPts val="1200"/>
              </a:spcBef>
              <a:spcAft>
                <a:spcPts val="0"/>
              </a:spcAft>
              <a:buNone/>
            </a:pPr>
            <a:r>
              <a:rPr lang="en" b="1">
                <a:solidFill>
                  <a:srgbClr val="757575"/>
                </a:solidFill>
                <a:latin typeface="Twentieth Century"/>
                <a:ea typeface="Twentieth Century"/>
                <a:cs typeface="Twentieth Century"/>
                <a:sym typeface="Twentieth Century"/>
              </a:rPr>
              <a:t>Undergraduate researcher #2:</a:t>
            </a:r>
            <a:r>
              <a:rPr lang="en">
                <a:solidFill>
                  <a:srgbClr val="757575"/>
                </a:solidFill>
                <a:latin typeface="Twentieth Century"/>
                <a:ea typeface="Twentieth Century"/>
                <a:cs typeface="Twentieth Century"/>
                <a:sym typeface="Twentieth Century"/>
              </a:rPr>
              <a:t> I did a secondary review, and I think we can improve our template to make it less bulky. </a:t>
            </a:r>
            <a:r>
              <a:rPr lang="en" b="1">
                <a:solidFill>
                  <a:srgbClr val="757575"/>
                </a:solidFill>
                <a:latin typeface="Twentieth Century"/>
                <a:ea typeface="Twentieth Century"/>
                <a:cs typeface="Twentieth Century"/>
                <a:sym typeface="Twentieth Century"/>
              </a:rPr>
              <a:t>@Faculty PI </a:t>
            </a:r>
            <a:r>
              <a:rPr lang="en">
                <a:solidFill>
                  <a:srgbClr val="757575"/>
                </a:solidFill>
                <a:latin typeface="Twentieth Century"/>
                <a:ea typeface="Twentieth Century"/>
                <a:cs typeface="Twentieth Century"/>
                <a:sym typeface="Twentieth Century"/>
              </a:rPr>
              <a:t>can you review our scans and my changes to the template? </a:t>
            </a:r>
            <a:endParaRPr>
              <a:solidFill>
                <a:srgbClr val="757575"/>
              </a:solidFill>
              <a:latin typeface="Twentieth Century"/>
              <a:ea typeface="Twentieth Century"/>
              <a:cs typeface="Twentieth Century"/>
              <a:sym typeface="Twentieth Century"/>
            </a:endParaRPr>
          </a:p>
          <a:p>
            <a:pPr marL="0" lvl="0" indent="0" algn="l" rtl="0">
              <a:spcBef>
                <a:spcPts val="1200"/>
              </a:spcBef>
              <a:spcAft>
                <a:spcPts val="1200"/>
              </a:spcAft>
              <a:buNone/>
            </a:pPr>
            <a:r>
              <a:rPr lang="en" b="1">
                <a:solidFill>
                  <a:srgbClr val="757575"/>
                </a:solidFill>
                <a:latin typeface="Twentieth Century"/>
                <a:ea typeface="Twentieth Century"/>
                <a:cs typeface="Twentieth Century"/>
                <a:sym typeface="Twentieth Century"/>
              </a:rPr>
              <a:t>Faculty PI: @UG researcher #2,</a:t>
            </a:r>
            <a:r>
              <a:rPr lang="en">
                <a:solidFill>
                  <a:srgbClr val="757575"/>
                </a:solidFill>
                <a:latin typeface="Twentieth Century"/>
                <a:ea typeface="Twentieth Century"/>
                <a:cs typeface="Twentieth Century"/>
                <a:sym typeface="Twentieth Century"/>
              </a:rPr>
              <a:t> great suggestions! Finish your scans using your new template then you and </a:t>
            </a:r>
            <a:r>
              <a:rPr lang="en" b="1">
                <a:solidFill>
                  <a:srgbClr val="757575"/>
                </a:solidFill>
                <a:latin typeface="Twentieth Century"/>
                <a:ea typeface="Twentieth Century"/>
                <a:cs typeface="Twentieth Century"/>
                <a:sym typeface="Twentieth Century"/>
              </a:rPr>
              <a:t>@UG researcher #1</a:t>
            </a:r>
            <a:r>
              <a:rPr lang="en">
                <a:solidFill>
                  <a:srgbClr val="757575"/>
                </a:solidFill>
                <a:latin typeface="Twentieth Century"/>
                <a:ea typeface="Twentieth Century"/>
                <a:cs typeface="Twentieth Century"/>
                <a:sym typeface="Twentieth Century"/>
              </a:rPr>
              <a:t> can compare to the older version and see which we like better, then update. </a:t>
            </a:r>
            <a:r>
              <a:rPr lang="en" sz="1300">
                <a:solidFill>
                  <a:srgbClr val="1F1F1F"/>
                </a:solidFill>
                <a:highlight>
                  <a:srgbClr val="FFFFFF"/>
                </a:highlight>
                <a:latin typeface="Roboto"/>
                <a:ea typeface="Roboto"/>
                <a:cs typeface="Roboto"/>
                <a:sym typeface="Roboto"/>
              </a:rPr>
              <a:t>😊</a:t>
            </a:r>
            <a:endParaRPr sz="2200">
              <a:solidFill>
                <a:srgbClr val="757575"/>
              </a:solidFill>
              <a:latin typeface="Twentieth Century"/>
              <a:ea typeface="Twentieth Century"/>
              <a:cs typeface="Twentieth Century"/>
              <a:sym typeface="Twentieth Century"/>
            </a:endParaRPr>
          </a:p>
        </p:txBody>
      </p:sp>
      <p:pic>
        <p:nvPicPr>
          <p:cNvPr id="89" name="Google Shape;89;p17"/>
          <p:cNvPicPr preferRelativeResize="0"/>
          <p:nvPr/>
        </p:nvPicPr>
        <p:blipFill>
          <a:blip r:embed="rId3">
            <a:alphaModFix/>
          </a:blip>
          <a:stretch>
            <a:fillRect/>
          </a:stretch>
        </p:blipFill>
        <p:spPr>
          <a:xfrm rot="-5400000">
            <a:off x="6194202" y="2193702"/>
            <a:ext cx="5152399" cy="74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p:nvPr/>
        </p:nvSpPr>
        <p:spPr>
          <a:xfrm>
            <a:off x="0" y="-2025"/>
            <a:ext cx="9144000" cy="5145600"/>
          </a:xfrm>
          <a:prstGeom prst="rect">
            <a:avLst/>
          </a:prstGeom>
          <a:solidFill>
            <a:srgbClr val="5D3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95" name="Google Shape;95;p18"/>
          <p:cNvPicPr preferRelativeResize="0"/>
          <p:nvPr/>
        </p:nvPicPr>
        <p:blipFill>
          <a:blip r:embed="rId3">
            <a:alphaModFix/>
          </a:blip>
          <a:stretch>
            <a:fillRect/>
          </a:stretch>
        </p:blipFill>
        <p:spPr>
          <a:xfrm rot="-5400000">
            <a:off x="6194202" y="2193702"/>
            <a:ext cx="5152399" cy="747200"/>
          </a:xfrm>
          <a:prstGeom prst="rect">
            <a:avLst/>
          </a:prstGeom>
          <a:noFill/>
          <a:ln>
            <a:noFill/>
          </a:ln>
        </p:spPr>
      </p:pic>
      <p:sp>
        <p:nvSpPr>
          <p:cNvPr id="96" name="Google Shape;96;p18"/>
          <p:cNvSpPr txBox="1">
            <a:spLocks noGrp="1"/>
          </p:cNvSpPr>
          <p:nvPr>
            <p:ph type="title"/>
          </p:nvPr>
        </p:nvSpPr>
        <p:spPr>
          <a:xfrm>
            <a:off x="176400" y="148675"/>
            <a:ext cx="8791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rgbClr val="FFB703"/>
                </a:solidFill>
                <a:latin typeface="Twentieth Century"/>
                <a:ea typeface="Twentieth Century"/>
                <a:cs typeface="Twentieth Century"/>
                <a:sym typeface="Twentieth Century"/>
              </a:rPr>
              <a:t>Current research questions</a:t>
            </a:r>
            <a:endParaRPr sz="3020">
              <a:solidFill>
                <a:srgbClr val="FFB703"/>
              </a:solidFill>
              <a:latin typeface="Twentieth Century"/>
              <a:ea typeface="Twentieth Century"/>
              <a:cs typeface="Twentieth Century"/>
              <a:sym typeface="Twentieth Century"/>
            </a:endParaRPr>
          </a:p>
        </p:txBody>
      </p:sp>
      <p:sp>
        <p:nvSpPr>
          <p:cNvPr id="97" name="Google Shape;97;p18"/>
          <p:cNvSpPr txBox="1">
            <a:spLocks noGrp="1"/>
          </p:cNvSpPr>
          <p:nvPr>
            <p:ph type="body" idx="1"/>
          </p:nvPr>
        </p:nvSpPr>
        <p:spPr>
          <a:xfrm>
            <a:off x="176400" y="833200"/>
            <a:ext cx="8111700" cy="4141500"/>
          </a:xfrm>
          <a:prstGeom prst="rect">
            <a:avLst/>
          </a:prstGeom>
        </p:spPr>
        <p:txBody>
          <a:bodyPr spcFirstLastPara="1" wrap="square" lIns="91425" tIns="91425" rIns="91425" bIns="91425" anchor="t" anchorCtr="0">
            <a:normAutofit/>
          </a:bodyPr>
          <a:lstStyle/>
          <a:p>
            <a:pPr marL="457200" lvl="0" indent="-367179" algn="l" rtl="0">
              <a:spcBef>
                <a:spcPts val="0"/>
              </a:spcBef>
              <a:spcAft>
                <a:spcPts val="0"/>
              </a:spcAft>
              <a:buClr>
                <a:srgbClr val="1F1F1F"/>
              </a:buClr>
              <a:buSzPts val="2182"/>
              <a:buFont typeface="Twentieth Century"/>
              <a:buAutoNum type="arabicPeriod"/>
            </a:pPr>
            <a:r>
              <a:rPr lang="en" sz="2182" dirty="0">
                <a:solidFill>
                  <a:srgbClr val="1F1F1F"/>
                </a:solidFill>
                <a:highlight>
                  <a:srgbClr val="FFFF00"/>
                </a:highlight>
                <a:latin typeface="Twentieth Century"/>
                <a:ea typeface="Twentieth Century"/>
                <a:cs typeface="Twentieth Century"/>
                <a:sym typeface="Twentieth Century"/>
              </a:rPr>
              <a:t>What assessment methods help us to identify orientations to work in the individual records of team communication on Basecamp?</a:t>
            </a:r>
            <a:endParaRPr sz="2182" dirty="0">
              <a:solidFill>
                <a:srgbClr val="1F1F1F"/>
              </a:solidFill>
              <a:highlight>
                <a:srgbClr val="FFFF00"/>
              </a:highlight>
              <a:latin typeface="Twentieth Century"/>
              <a:ea typeface="Twentieth Century"/>
              <a:cs typeface="Twentieth Century"/>
              <a:sym typeface="Twentieth Century"/>
            </a:endParaRPr>
          </a:p>
          <a:p>
            <a:pPr marL="457200" lvl="0" indent="-367179" algn="l" rtl="0">
              <a:spcBef>
                <a:spcPts val="0"/>
              </a:spcBef>
              <a:spcAft>
                <a:spcPts val="0"/>
              </a:spcAft>
              <a:buClr>
                <a:srgbClr val="1F1F1F"/>
              </a:buClr>
              <a:buSzPts val="2182"/>
              <a:buFont typeface="Twentieth Century"/>
              <a:buAutoNum type="arabicPeriod"/>
            </a:pPr>
            <a:r>
              <a:rPr lang="en" sz="2182" dirty="0">
                <a:solidFill>
                  <a:srgbClr val="1F1F1F"/>
                </a:solidFill>
                <a:highlight>
                  <a:srgbClr val="FFFF00"/>
                </a:highlight>
                <a:latin typeface="Twentieth Century"/>
                <a:ea typeface="Twentieth Century"/>
                <a:cs typeface="Twentieth Century"/>
                <a:sym typeface="Twentieth Century"/>
              </a:rPr>
              <a:t>How does identifying these aspects of Crow work help us to better articulate approach, activity and outcome?</a:t>
            </a:r>
            <a:endParaRPr sz="2182" dirty="0">
              <a:solidFill>
                <a:srgbClr val="1F1F1F"/>
              </a:solidFill>
              <a:highlight>
                <a:srgbClr val="FFFF00"/>
              </a:highlight>
              <a:latin typeface="Twentieth Century"/>
              <a:ea typeface="Twentieth Century"/>
              <a:cs typeface="Twentieth Century"/>
              <a:sym typeface="Twentieth Century"/>
            </a:endParaRPr>
          </a:p>
          <a:p>
            <a:pPr marL="457200" lvl="0" indent="-367179" algn="l" rtl="0">
              <a:spcBef>
                <a:spcPts val="0"/>
              </a:spcBef>
              <a:spcAft>
                <a:spcPts val="0"/>
              </a:spcAft>
              <a:buClr>
                <a:srgbClr val="1F1F1F"/>
              </a:buClr>
              <a:buSzPts val="2182"/>
              <a:buFont typeface="Twentieth Century"/>
              <a:buAutoNum type="arabicPeriod"/>
            </a:pPr>
            <a:r>
              <a:rPr lang="en" sz="2182" dirty="0">
                <a:solidFill>
                  <a:srgbClr val="1F1F1F"/>
                </a:solidFill>
                <a:highlight>
                  <a:schemeClr val="lt2"/>
                </a:highlight>
                <a:latin typeface="Twentieth Century"/>
                <a:ea typeface="Twentieth Century"/>
                <a:cs typeface="Twentieth Century"/>
                <a:sym typeface="Twentieth Century"/>
              </a:rPr>
              <a:t>How can this assessment support iterative changes to Crow practices? </a:t>
            </a:r>
          </a:p>
          <a:p>
            <a:pPr marL="457200" lvl="0" indent="-367179" algn="l" rtl="0">
              <a:spcBef>
                <a:spcPts val="0"/>
              </a:spcBef>
              <a:spcAft>
                <a:spcPts val="0"/>
              </a:spcAft>
              <a:buClr>
                <a:srgbClr val="1F1F1F"/>
              </a:buClr>
              <a:buSzPts val="2182"/>
              <a:buFont typeface="Twentieth Century"/>
              <a:buAutoNum type="arabicPeriod"/>
            </a:pPr>
            <a:r>
              <a:rPr lang="en" sz="2182" dirty="0">
                <a:solidFill>
                  <a:srgbClr val="1F1F1F"/>
                </a:solidFill>
                <a:highlight>
                  <a:schemeClr val="lt2"/>
                </a:highlight>
                <a:latin typeface="Twentieth Century"/>
                <a:ea typeface="Twentieth Century"/>
                <a:cs typeface="Twentieth Century"/>
                <a:sym typeface="Twentieth Century"/>
              </a:rPr>
              <a:t>How can this analysis help us to develop more generalized CDW tools that could help other organizations and research teams?</a:t>
            </a:r>
            <a:r>
              <a:rPr lang="en" sz="2182" dirty="0">
                <a:solidFill>
                  <a:schemeClr val="lt2"/>
                </a:solidFill>
                <a:highlight>
                  <a:schemeClr val="lt2"/>
                </a:highlight>
                <a:latin typeface="Twentieth Century"/>
                <a:ea typeface="Twentieth Century"/>
                <a:cs typeface="Twentieth Century"/>
                <a:sym typeface="Twentieth Century"/>
              </a:rPr>
              <a:t> </a:t>
            </a:r>
            <a:endParaRPr sz="535" dirty="0">
              <a:solidFill>
                <a:schemeClr val="lt2"/>
              </a:solidFill>
              <a:highlight>
                <a:schemeClr val="lt2"/>
              </a:highlight>
              <a:latin typeface="Twentieth Century"/>
              <a:ea typeface="Twentieth Century"/>
              <a:cs typeface="Twentieth Century"/>
              <a:sym typeface="Twentieth Century"/>
            </a:endParaRPr>
          </a:p>
          <a:p>
            <a:pPr marL="0" lvl="0" indent="0" algn="l" rtl="0">
              <a:spcBef>
                <a:spcPts val="1000"/>
              </a:spcBef>
              <a:spcAft>
                <a:spcPts val="1200"/>
              </a:spcAft>
              <a:buNone/>
            </a:pPr>
            <a:endParaRPr dirty="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p:nvPr/>
        </p:nvSpPr>
        <p:spPr>
          <a:xfrm>
            <a:off x="4572000" y="0"/>
            <a:ext cx="4572000" cy="5143500"/>
          </a:xfrm>
          <a:prstGeom prst="rect">
            <a:avLst/>
          </a:prstGeom>
          <a:solidFill>
            <a:srgbClr val="5D3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3" name="Google Shape;103;p19"/>
          <p:cNvSpPr txBox="1">
            <a:spLocks noGrp="1"/>
          </p:cNvSpPr>
          <p:nvPr>
            <p:ph type="ctrTitle"/>
          </p:nvPr>
        </p:nvSpPr>
        <p:spPr>
          <a:xfrm>
            <a:off x="219475" y="127200"/>
            <a:ext cx="4135800" cy="14037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SzPts val="990"/>
              <a:buNone/>
            </a:pPr>
            <a:r>
              <a:rPr lang="en" sz="1979" b="1">
                <a:latin typeface="Twentieth Century"/>
                <a:ea typeface="Twentieth Century"/>
                <a:cs typeface="Twentieth Century"/>
                <a:sym typeface="Twentieth Century"/>
              </a:rPr>
              <a:t>RQ#1: What assessment methods help us to identify orientations to work in the individual records of team communication on Basecamp? </a:t>
            </a:r>
            <a:endParaRPr sz="1979" b="1">
              <a:latin typeface="Twentieth Century"/>
              <a:ea typeface="Twentieth Century"/>
              <a:cs typeface="Twentieth Century"/>
              <a:sym typeface="Twentieth Century"/>
            </a:endParaRPr>
          </a:p>
        </p:txBody>
      </p:sp>
      <p:pic>
        <p:nvPicPr>
          <p:cNvPr id="104" name="Google Shape;104;p19"/>
          <p:cNvPicPr preferRelativeResize="0"/>
          <p:nvPr/>
        </p:nvPicPr>
        <p:blipFill>
          <a:blip r:embed="rId3">
            <a:alphaModFix/>
          </a:blip>
          <a:stretch>
            <a:fillRect/>
          </a:stretch>
        </p:blipFill>
        <p:spPr>
          <a:xfrm>
            <a:off x="5168176" y="1446887"/>
            <a:ext cx="3975826" cy="2249725"/>
          </a:xfrm>
          <a:prstGeom prst="rect">
            <a:avLst/>
          </a:prstGeom>
          <a:noFill/>
          <a:ln>
            <a:noFill/>
          </a:ln>
        </p:spPr>
      </p:pic>
      <p:sp>
        <p:nvSpPr>
          <p:cNvPr id="105" name="Google Shape;105;p19"/>
          <p:cNvSpPr txBox="1"/>
          <p:nvPr/>
        </p:nvSpPr>
        <p:spPr>
          <a:xfrm>
            <a:off x="219475" y="1742550"/>
            <a:ext cx="4135800" cy="3128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2"/>
              </a:buClr>
              <a:buSzPts val="1600"/>
              <a:buFont typeface="Twentieth Century"/>
              <a:buAutoNum type="arabicPeriod"/>
            </a:pPr>
            <a:r>
              <a:rPr lang="en" sz="1600">
                <a:solidFill>
                  <a:schemeClr val="dk2"/>
                </a:solidFill>
                <a:latin typeface="Twentieth Century"/>
                <a:ea typeface="Twentieth Century"/>
                <a:cs typeface="Twentieth Century"/>
                <a:sym typeface="Twentieth Century"/>
              </a:rPr>
              <a:t>Collaborate on and test a coding schema building from pilot data (Weech et al. 2022)</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AutoNum type="arabicPeriod"/>
            </a:pPr>
            <a:r>
              <a:rPr lang="en" sz="1600">
                <a:solidFill>
                  <a:schemeClr val="dk2"/>
                </a:solidFill>
                <a:latin typeface="Twentieth Century"/>
                <a:ea typeface="Twentieth Century"/>
                <a:cs typeface="Twentieth Century"/>
                <a:sym typeface="Twentieth Century"/>
              </a:rPr>
              <a:t>Identify a diverse set of threads (purposes) with records from diverse kinds of researchers</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AutoNum type="arabicPeriod"/>
            </a:pPr>
            <a:r>
              <a:rPr lang="en" sz="1600">
                <a:solidFill>
                  <a:schemeClr val="dk2"/>
                </a:solidFill>
                <a:latin typeface="Twentieth Century"/>
                <a:ea typeface="Twentieth Century"/>
                <a:cs typeface="Twentieth Century"/>
                <a:sym typeface="Twentieth Century"/>
              </a:rPr>
              <a:t>Split utterances using a set of rules to divide longer records. </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AutoNum type="arabicPeriod"/>
            </a:pPr>
            <a:r>
              <a:rPr lang="en" sz="1600">
                <a:solidFill>
                  <a:schemeClr val="dk2"/>
                </a:solidFill>
                <a:latin typeface="Twentieth Century"/>
                <a:ea typeface="Twentieth Century"/>
                <a:cs typeface="Twentieth Century"/>
                <a:sym typeface="Twentieth Century"/>
              </a:rPr>
              <a:t>Develop individual and collaborative coding process building on workflow developed in previous holistic coding of the same data set (Buwick &amp; Islas 2024)</a:t>
            </a:r>
            <a:endParaRPr sz="1600">
              <a:solidFill>
                <a:schemeClr val="dk2"/>
              </a:solidFill>
              <a:latin typeface="Twentieth Century"/>
              <a:ea typeface="Twentieth Century"/>
              <a:cs typeface="Twentieth Century"/>
              <a:sym typeface="Twentieth Centur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176400" y="148675"/>
            <a:ext cx="879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Twentieth Century"/>
                <a:ea typeface="Twentieth Century"/>
                <a:cs typeface="Twentieth Century"/>
                <a:sym typeface="Twentieth Century"/>
              </a:rPr>
              <a:t>Methods: data set used for this analysis</a:t>
            </a:r>
            <a:endParaRPr b="1">
              <a:latin typeface="Twentieth Century"/>
              <a:ea typeface="Twentieth Century"/>
              <a:cs typeface="Twentieth Century"/>
              <a:sym typeface="Twentieth Century"/>
            </a:endParaRPr>
          </a:p>
        </p:txBody>
      </p:sp>
      <p:sp>
        <p:nvSpPr>
          <p:cNvPr id="111" name="Google Shape;111;p20"/>
          <p:cNvSpPr txBox="1">
            <a:spLocks noGrp="1"/>
          </p:cNvSpPr>
          <p:nvPr>
            <p:ph type="body" idx="1"/>
          </p:nvPr>
        </p:nvSpPr>
        <p:spPr>
          <a:xfrm>
            <a:off x="176400" y="833200"/>
            <a:ext cx="8111700" cy="4141500"/>
          </a:xfrm>
          <a:prstGeom prst="rect">
            <a:avLst/>
          </a:prstGeom>
        </p:spPr>
        <p:txBody>
          <a:bodyPr spcFirstLastPara="1" wrap="square" lIns="91425" tIns="91425" rIns="91425" bIns="91425" anchor="t" anchorCtr="0">
            <a:normAutofit/>
          </a:bodyPr>
          <a:lstStyle/>
          <a:p>
            <a:pPr marL="457200" lvl="0" indent="-368300" algn="l" rtl="0">
              <a:lnSpc>
                <a:spcPct val="105000"/>
              </a:lnSpc>
              <a:spcBef>
                <a:spcPts val="0"/>
              </a:spcBef>
              <a:spcAft>
                <a:spcPts val="0"/>
              </a:spcAft>
              <a:buClr>
                <a:srgbClr val="757575"/>
              </a:buClr>
              <a:buSzPts val="2200"/>
              <a:buFont typeface="Twentieth Century"/>
              <a:buChar char="●"/>
            </a:pPr>
            <a:r>
              <a:rPr lang="en" sz="2200">
                <a:solidFill>
                  <a:srgbClr val="757575"/>
                </a:solidFill>
                <a:latin typeface="Twentieth Century"/>
                <a:ea typeface="Twentieth Century"/>
                <a:cs typeface="Twentieth Century"/>
                <a:sym typeface="Twentieth Century"/>
              </a:rPr>
              <a:t>We identified </a:t>
            </a:r>
            <a:r>
              <a:rPr lang="en" sz="2200" b="1">
                <a:solidFill>
                  <a:srgbClr val="757575"/>
                </a:solidFill>
                <a:latin typeface="Twentieth Century"/>
                <a:ea typeface="Twentieth Century"/>
                <a:cs typeface="Twentieth Century"/>
                <a:sym typeface="Twentieth Century"/>
              </a:rPr>
              <a:t>six</a:t>
            </a:r>
            <a:r>
              <a:rPr lang="en" sz="2200">
                <a:solidFill>
                  <a:srgbClr val="757575"/>
                </a:solidFill>
                <a:latin typeface="Twentieth Century"/>
                <a:ea typeface="Twentieth Century"/>
                <a:cs typeface="Twentieth Century"/>
                <a:sym typeface="Twentieth Century"/>
              </a:rPr>
              <a:t> </a:t>
            </a:r>
            <a:r>
              <a:rPr lang="en" sz="2200" b="1">
                <a:solidFill>
                  <a:srgbClr val="757575"/>
                </a:solidFill>
                <a:latin typeface="Twentieth Century"/>
                <a:ea typeface="Twentieth Century"/>
                <a:cs typeface="Twentieth Century"/>
                <a:sym typeface="Twentieth Century"/>
              </a:rPr>
              <a:t>threads</a:t>
            </a:r>
            <a:r>
              <a:rPr lang="en" sz="2200">
                <a:solidFill>
                  <a:srgbClr val="757575"/>
                </a:solidFill>
                <a:latin typeface="Twentieth Century"/>
                <a:ea typeface="Twentieth Century"/>
                <a:cs typeface="Twentieth Century"/>
                <a:sym typeface="Twentieth Century"/>
              </a:rPr>
              <a:t> from different project areas (development, presentations &amp; publications, prototyping). </a:t>
            </a:r>
            <a:endParaRPr sz="2200">
              <a:solidFill>
                <a:srgbClr val="757575"/>
              </a:solidFill>
              <a:latin typeface="Twentieth Century"/>
              <a:ea typeface="Twentieth Century"/>
              <a:cs typeface="Twentieth Century"/>
              <a:sym typeface="Twentieth Century"/>
            </a:endParaRPr>
          </a:p>
          <a:p>
            <a:pPr marL="457200" lvl="0" indent="-368300" algn="l" rtl="0">
              <a:lnSpc>
                <a:spcPct val="105000"/>
              </a:lnSpc>
              <a:spcBef>
                <a:spcPts val="1000"/>
              </a:spcBef>
              <a:spcAft>
                <a:spcPts val="0"/>
              </a:spcAft>
              <a:buClr>
                <a:srgbClr val="757575"/>
              </a:buClr>
              <a:buSzPts val="2200"/>
              <a:buFont typeface="Twentieth Century"/>
              <a:buChar char="●"/>
            </a:pPr>
            <a:r>
              <a:rPr lang="en" sz="2200">
                <a:solidFill>
                  <a:srgbClr val="757575"/>
                </a:solidFill>
                <a:latin typeface="Twentieth Century"/>
                <a:ea typeface="Twentieth Century"/>
                <a:cs typeface="Twentieth Century"/>
                <a:sym typeface="Twentieth Century"/>
              </a:rPr>
              <a:t>Threads included </a:t>
            </a:r>
            <a:r>
              <a:rPr lang="en" sz="2200" b="1">
                <a:solidFill>
                  <a:srgbClr val="757575"/>
                </a:solidFill>
                <a:latin typeface="Twentieth Century"/>
                <a:ea typeface="Twentieth Century"/>
                <a:cs typeface="Twentieth Century"/>
                <a:sym typeface="Twentieth Century"/>
              </a:rPr>
              <a:t>researchers from multiple positions</a:t>
            </a:r>
            <a:r>
              <a:rPr lang="en" sz="2200">
                <a:solidFill>
                  <a:srgbClr val="757575"/>
                </a:solidFill>
                <a:latin typeface="Twentieth Century"/>
                <a:ea typeface="Twentieth Century"/>
                <a:cs typeface="Twentieth Century"/>
                <a:sym typeface="Twentieth Century"/>
              </a:rPr>
              <a:t> in our team (undergraduate, graduate, early career faculty, faculty PIs) </a:t>
            </a:r>
            <a:endParaRPr sz="2200">
              <a:solidFill>
                <a:srgbClr val="757575"/>
              </a:solidFill>
              <a:latin typeface="Twentieth Century"/>
              <a:ea typeface="Twentieth Century"/>
              <a:cs typeface="Twentieth Century"/>
              <a:sym typeface="Twentieth Century"/>
            </a:endParaRPr>
          </a:p>
          <a:p>
            <a:pPr marL="457200" lvl="0" indent="-368300" algn="l" rtl="0">
              <a:lnSpc>
                <a:spcPct val="105000"/>
              </a:lnSpc>
              <a:spcBef>
                <a:spcPts val="1000"/>
              </a:spcBef>
              <a:spcAft>
                <a:spcPts val="1000"/>
              </a:spcAft>
              <a:buClr>
                <a:srgbClr val="757575"/>
              </a:buClr>
              <a:buSzPts val="2200"/>
              <a:buFont typeface="Twentieth Century"/>
              <a:buChar char="●"/>
            </a:pPr>
            <a:r>
              <a:rPr lang="en" sz="2200">
                <a:solidFill>
                  <a:srgbClr val="757575"/>
                </a:solidFill>
                <a:latin typeface="Twentieth Century"/>
                <a:ea typeface="Twentieth Century"/>
                <a:cs typeface="Twentieth Century"/>
                <a:sym typeface="Twentieth Century"/>
              </a:rPr>
              <a:t>Records from the six threads were split into </a:t>
            </a:r>
            <a:r>
              <a:rPr lang="en" sz="2200" b="1">
                <a:solidFill>
                  <a:srgbClr val="757575"/>
                </a:solidFill>
                <a:latin typeface="Twentieth Century"/>
                <a:ea typeface="Twentieth Century"/>
                <a:cs typeface="Twentieth Century"/>
                <a:sym typeface="Twentieth Century"/>
              </a:rPr>
              <a:t>163 utterances</a:t>
            </a:r>
            <a:r>
              <a:rPr lang="en" sz="2200">
                <a:solidFill>
                  <a:srgbClr val="757575"/>
                </a:solidFill>
                <a:latin typeface="Twentieth Century"/>
                <a:ea typeface="Twentieth Century"/>
                <a:cs typeface="Twentieth Century"/>
                <a:sym typeface="Twentieth Century"/>
              </a:rPr>
              <a:t> for individual and collaborative coding.</a:t>
            </a:r>
            <a:endParaRPr sz="2200">
              <a:solidFill>
                <a:srgbClr val="757575"/>
              </a:solidFill>
              <a:latin typeface="Twentieth Century"/>
              <a:ea typeface="Twentieth Century"/>
              <a:cs typeface="Twentieth Century"/>
              <a:sym typeface="Twentieth Century"/>
            </a:endParaRPr>
          </a:p>
        </p:txBody>
      </p:sp>
      <p:pic>
        <p:nvPicPr>
          <p:cNvPr id="112" name="Google Shape;112;p20"/>
          <p:cNvPicPr preferRelativeResize="0"/>
          <p:nvPr/>
        </p:nvPicPr>
        <p:blipFill>
          <a:blip r:embed="rId3">
            <a:alphaModFix/>
          </a:blip>
          <a:stretch>
            <a:fillRect/>
          </a:stretch>
        </p:blipFill>
        <p:spPr>
          <a:xfrm rot="-5400000">
            <a:off x="6194202" y="2193702"/>
            <a:ext cx="5152399" cy="74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176400" y="148675"/>
            <a:ext cx="879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wentieth Century"/>
                <a:ea typeface="Twentieth Century"/>
                <a:cs typeface="Twentieth Century"/>
                <a:sym typeface="Twentieth Century"/>
              </a:rPr>
              <a:t>Collaborative coding process diagram</a:t>
            </a:r>
            <a:endParaRPr>
              <a:latin typeface="Twentieth Century"/>
              <a:ea typeface="Twentieth Century"/>
              <a:cs typeface="Twentieth Century"/>
              <a:sym typeface="Twentieth Century"/>
            </a:endParaRPr>
          </a:p>
        </p:txBody>
      </p:sp>
      <p:pic>
        <p:nvPicPr>
          <p:cNvPr id="118" name="Google Shape;118;p21"/>
          <p:cNvPicPr preferRelativeResize="0"/>
          <p:nvPr/>
        </p:nvPicPr>
        <p:blipFill>
          <a:blip r:embed="rId3">
            <a:alphaModFix/>
          </a:blip>
          <a:stretch>
            <a:fillRect/>
          </a:stretch>
        </p:blipFill>
        <p:spPr>
          <a:xfrm rot="-5400000">
            <a:off x="6194202" y="2193702"/>
            <a:ext cx="5152399" cy="747200"/>
          </a:xfrm>
          <a:prstGeom prst="rect">
            <a:avLst/>
          </a:prstGeom>
          <a:noFill/>
          <a:ln>
            <a:noFill/>
          </a:ln>
        </p:spPr>
      </p:pic>
      <p:pic>
        <p:nvPicPr>
          <p:cNvPr id="119" name="Google Shape;119;p21"/>
          <p:cNvPicPr preferRelativeResize="0"/>
          <p:nvPr/>
        </p:nvPicPr>
        <p:blipFill>
          <a:blip r:embed="rId4">
            <a:alphaModFix/>
          </a:blip>
          <a:stretch>
            <a:fillRect/>
          </a:stretch>
        </p:blipFill>
        <p:spPr>
          <a:xfrm>
            <a:off x="0" y="919225"/>
            <a:ext cx="8396800" cy="315700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2930</Words>
  <Application>Microsoft Office PowerPoint</Application>
  <PresentationFormat>On-screen Show (16:9)</PresentationFormat>
  <Paragraphs>113</Paragraphs>
  <Slides>17</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Twentieth Century</vt:lpstr>
      <vt:lpstr>Arial,Sans-Serif</vt:lpstr>
      <vt:lpstr>Arial</vt:lpstr>
      <vt:lpstr>Roboto</vt:lpstr>
      <vt:lpstr>Simple Light</vt:lpstr>
      <vt:lpstr>Are We Doing What We Say We’re Doing?</vt:lpstr>
      <vt:lpstr>Corpus and Repository of Writing (Crow)</vt:lpstr>
      <vt:lpstr>Introduction to the Constructive Distributes Work (CDW) Heuristic</vt:lpstr>
      <vt:lpstr>Understanding orientations to work</vt:lpstr>
      <vt:lpstr>For example: Approach, activity, or outcome?</vt:lpstr>
      <vt:lpstr>Current research questions</vt:lpstr>
      <vt:lpstr>RQ#1: What assessment methods help us to identify orientations to work in the individual records of team communication on Basecamp? </vt:lpstr>
      <vt:lpstr>Methods: data set used for this analysis</vt:lpstr>
      <vt:lpstr>Collaborative coding process diagram</vt:lpstr>
      <vt:lpstr>Graduate researcher insights on collaborative coding methods </vt:lpstr>
      <vt:lpstr>Graduate researcher insights on collaborative coding methods </vt:lpstr>
      <vt:lpstr>RQ#2: How does identifying these aspects of Crow work help us to better articulate approach, activity, and outcome?</vt:lpstr>
      <vt:lpstr>What we found: Agreement</vt:lpstr>
      <vt:lpstr>What we found: productive disagreements</vt:lpstr>
      <vt:lpstr>Clearer definitions for orientations to work</vt:lpstr>
      <vt:lpstr>Next Steps:</vt:lpstr>
      <vt:lpstr>Learn more about Constructive Distributed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Shelton Weech</cp:lastModifiedBy>
  <cp:revision>1</cp:revision>
  <dcterms:modified xsi:type="dcterms:W3CDTF">2024-10-18T19:00:06Z</dcterms:modified>
</cp:coreProperties>
</file>